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425" r:id="rId4"/>
    <p:sldId id="472" r:id="rId5"/>
    <p:sldId id="433" r:id="rId6"/>
    <p:sldId id="488" r:id="rId7"/>
    <p:sldId id="490" r:id="rId8"/>
    <p:sldId id="494" r:id="rId9"/>
    <p:sldId id="502" r:id="rId10"/>
    <p:sldId id="501" r:id="rId11"/>
    <p:sldId id="498" r:id="rId12"/>
    <p:sldId id="489" r:id="rId13"/>
    <p:sldId id="460" r:id="rId14"/>
    <p:sldId id="468" r:id="rId15"/>
    <p:sldId id="428" r:id="rId16"/>
    <p:sldId id="496" r:id="rId17"/>
    <p:sldId id="497" r:id="rId18"/>
    <p:sldId id="503" r:id="rId19"/>
    <p:sldId id="504" r:id="rId20"/>
    <p:sldId id="449" r:id="rId21"/>
    <p:sldId id="450" r:id="rId22"/>
    <p:sldId id="507" r:id="rId23"/>
    <p:sldId id="452" r:id="rId24"/>
    <p:sldId id="500" r:id="rId25"/>
    <p:sldId id="454" r:id="rId26"/>
    <p:sldId id="464" r:id="rId27"/>
    <p:sldId id="477" r:id="rId28"/>
    <p:sldId id="478" r:id="rId29"/>
    <p:sldId id="508" r:id="rId30"/>
    <p:sldId id="444" r:id="rId31"/>
    <p:sldId id="443" r:id="rId32"/>
    <p:sldId id="469" r:id="rId33"/>
    <p:sldId id="505" r:id="rId34"/>
    <p:sldId id="470" r:id="rId35"/>
    <p:sldId id="476" r:id="rId36"/>
    <p:sldId id="448" r:id="rId37"/>
    <p:sldId id="499" r:id="rId38"/>
    <p:sldId id="441" r:id="rId39"/>
    <p:sldId id="506" r:id="rId40"/>
    <p:sldId id="471" r:id="rId41"/>
    <p:sldId id="429" r:id="rId42"/>
    <p:sldId id="430" r:id="rId43"/>
    <p:sldId id="431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5"/>
          </p14:sldIdLst>
        </p14:section>
        <p14:section name="Understanding Mining" id="{4F4B301D-F9E4-4691-99A1-CA9102F8A3C1}">
          <p14:sldIdLst>
            <p14:sldId id="472"/>
            <p14:sldId id="433"/>
            <p14:sldId id="488"/>
            <p14:sldId id="490"/>
            <p14:sldId id="494"/>
            <p14:sldId id="502"/>
            <p14:sldId id="501"/>
            <p14:sldId id="498"/>
            <p14:sldId id="489"/>
            <p14:sldId id="460"/>
            <p14:sldId id="468"/>
            <p14:sldId id="428"/>
            <p14:sldId id="496"/>
            <p14:sldId id="497"/>
            <p14:sldId id="503"/>
          </p14:sldIdLst>
        </p14:section>
        <p14:section name="Mining in a Pool" id="{CC5B1DAE-C2D4-4657-8C6A-C4F18653579C}">
          <p14:sldIdLst>
            <p14:sldId id="504"/>
            <p14:sldId id="449"/>
            <p14:sldId id="450"/>
            <p14:sldId id="507"/>
            <p14:sldId id="452"/>
            <p14:sldId id="500"/>
            <p14:sldId id="454"/>
            <p14:sldId id="464"/>
            <p14:sldId id="477"/>
            <p14:sldId id="478"/>
            <p14:sldId id="508"/>
            <p14:sldId id="444"/>
            <p14:sldId id="443"/>
            <p14:sldId id="469"/>
          </p14:sldIdLst>
        </p14:section>
        <p14:section name="Mining Equipment" id="{E52B8B33-3FC7-4443-AA4F-366AAE2233AE}">
          <p14:sldIdLst>
            <p14:sldId id="505"/>
            <p14:sldId id="470"/>
            <p14:sldId id="476"/>
            <p14:sldId id="448"/>
            <p14:sldId id="499"/>
            <p14:sldId id="441"/>
            <p14:sldId id="506"/>
            <p14:sldId id="471"/>
          </p14:sldIdLst>
        </p14:section>
        <p14:section name="Conclusion" id="{10E03AB1-9AA8-4E86-9A64-D741901E50A2}">
          <p14:sldIdLst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00"/>
    <a:srgbClr val="FF3300"/>
    <a:srgbClr val="B68A0E"/>
    <a:srgbClr val="F29B60"/>
    <a:srgbClr val="FFF0D9"/>
    <a:srgbClr val="FFA72A"/>
    <a:srgbClr val="F0F5FA"/>
    <a:srgbClr val="1A8AFA"/>
    <a:srgbClr val="0097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60" d="100"/>
          <a:sy n="60" d="100"/>
        </p:scale>
        <p:origin x="102" y="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chain.info/block/000000000000000000ce63ca1fdfc5971c22cc3a26593603a98aa485caf2ff6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pool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stat/mine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litecoinpool.org/pool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GmOzih6I1z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compare.com/mining/calculator" TargetMode="External"/><Relationship Id="rId2" Type="http://schemas.openxmlformats.org/officeDocument/2006/relationships/hyperlink" Target="https://whattomi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yptoground.com/mining-calculator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hattomin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bitcoin.it/wiki/Comparison_of_mining_pools" TargetMode="External"/><Relationship Id="rId3" Type="http://schemas.openxmlformats.org/officeDocument/2006/relationships/hyperlink" Target="https://en.bitcoin.it/wiki/" TargetMode="External"/><Relationship Id="rId7" Type="http://schemas.openxmlformats.org/officeDocument/2006/relationships/hyperlink" Target="https://www.cryptocoinsnews.com/proof-of-work/" TargetMode="External"/><Relationship Id="rId2" Type="http://schemas.openxmlformats.org/officeDocument/2006/relationships/hyperlink" Target="https://bitcoi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bitcoin.it/wiki/Proof_of_work" TargetMode="External"/><Relationship Id="rId5" Type="http://schemas.openxmlformats.org/officeDocument/2006/relationships/hyperlink" Target="https://www.ethereum.org/" TargetMode="External"/><Relationship Id="rId4" Type="http://schemas.openxmlformats.org/officeDocument/2006/relationships/hyperlink" Target="https://www.weusecoins.com/en/mining-guide/" TargetMode="External"/><Relationship Id="rId9" Type="http://schemas.openxmlformats.org/officeDocument/2006/relationships/hyperlink" Target="https://whattomin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yogh.io/#mine:las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Mining Process and Mining Pools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65299"/>
            <a:ext cx="9891499" cy="13113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Network Difficulty, Mining Mechanics,</a:t>
            </a:r>
          </a:p>
          <a:p>
            <a:r>
              <a:rPr lang="en-US" dirty="0"/>
              <a:t>CPU/GPU and </a:t>
            </a:r>
            <a:r>
              <a:rPr lang="en-US"/>
              <a:t>ASIC Mining, Solo </a:t>
            </a:r>
            <a:r>
              <a:rPr lang="en-US" dirty="0"/>
              <a:t>vs. Pool Mining 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6" y="4624819"/>
            <a:ext cx="3187613" cy="525135"/>
          </a:xfrm>
        </p:spPr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Mandazhiev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7" y="5120724"/>
            <a:ext cx="3187614" cy="429276"/>
          </a:xfrm>
        </p:spPr>
        <p:txBody>
          <a:bodyPr/>
          <a:lstStyle/>
          <a:p>
            <a:r>
              <a:rPr lang="en-US" dirty="0"/>
              <a:t>Assistant Trainer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Mining Rewards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079BA9-CC33-44D4-A9C7-0499B01BC975}"/>
              </a:ext>
            </a:extLst>
          </p:cNvPr>
          <p:cNvSpPr txBox="1">
            <a:spLocks/>
          </p:cNvSpPr>
          <p:nvPr/>
        </p:nvSpPr>
        <p:spPr>
          <a:xfrm>
            <a:off x="188815" y="1198094"/>
            <a:ext cx="7124798" cy="52027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Miner who mined the block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receives</a:t>
            </a:r>
            <a:r>
              <a:rPr lang="en-US" sz="3600" dirty="0"/>
              <a:t> coins from two streams:</a:t>
            </a:r>
          </a:p>
          <a:p>
            <a:pPr lvl="1"/>
            <a:r>
              <a:rPr lang="en-US" sz="3400" dirty="0"/>
              <a:t>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fees</a:t>
            </a:r>
            <a:r>
              <a:rPr lang="en-US" sz="3400" dirty="0"/>
              <a:t> paid on the transactions</a:t>
            </a:r>
          </a:p>
          <a:p>
            <a:pPr lvl="1"/>
            <a:r>
              <a:rPr lang="en-US" sz="3400" dirty="0"/>
              <a:t>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new bitcoins </a:t>
            </a:r>
            <a:r>
              <a:rPr lang="en-US" sz="3400" dirty="0"/>
              <a:t>created by the </a:t>
            </a:r>
            <a:r>
              <a:rPr lang="en-US" sz="3400" noProof="1"/>
              <a:t>coinbase</a:t>
            </a:r>
            <a:r>
              <a:rPr lang="en-US" sz="3400" dirty="0"/>
              <a:t> transaction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F73F7-DA9C-4711-B8ED-FD5FD81A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3" y="1371600"/>
            <a:ext cx="4267570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4" y="1187216"/>
            <a:ext cx="11377597" cy="2666997"/>
          </a:xfrm>
        </p:spPr>
        <p:txBody>
          <a:bodyPr>
            <a:normAutofit fontScale="92500"/>
          </a:bodyPr>
          <a:lstStyle/>
          <a:p>
            <a:r>
              <a:rPr lang="en-US" dirty="0"/>
              <a:t>The mining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 is also called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network difficulty</a:t>
            </a:r>
            <a:r>
              <a:rPr lang="en-US" dirty="0"/>
              <a:t>"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The difficulty is defined by the number of zeroes in the beginning</a:t>
            </a:r>
          </a:p>
          <a:p>
            <a:r>
              <a:rPr lang="en-US" dirty="0"/>
              <a:t>In Bitcoin system if more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computational power </a:t>
            </a:r>
            <a:r>
              <a:rPr lang="en-US" dirty="0"/>
              <a:t>is added to the network, system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increases its difficulty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Network Difficulty?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3DA1-36A4-4BD8-A0BE-D7F8F2AA84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3" y="3951861"/>
            <a:ext cx="856877" cy="791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E7F5F-6FC7-4EEE-AF71-EA2FBB6A9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3951861"/>
            <a:ext cx="856877" cy="791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448274-DFE8-487E-B605-14BF9525A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08" y="3951861"/>
            <a:ext cx="856877" cy="791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E3709B-BF53-47A1-93F7-EA88DDA28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3" y="5450022"/>
            <a:ext cx="856877" cy="791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F2689-4D27-4259-81FD-920F36C19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67" y="5450022"/>
            <a:ext cx="856877" cy="7917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6140FF-B8F4-48BA-9F15-08702A7BC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38" y="5450022"/>
            <a:ext cx="856877" cy="791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F490F5-D8B6-4588-92B8-6FF7A50BF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43" y="5450022"/>
            <a:ext cx="856877" cy="7917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239B1F-15D9-4EEF-9D60-364B71F5A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39" y="5450022"/>
            <a:ext cx="856877" cy="79175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F8D1B7-B13A-466D-B1AF-0DFAC09FEFDF}"/>
              </a:ext>
            </a:extLst>
          </p:cNvPr>
          <p:cNvSpPr/>
          <p:nvPr/>
        </p:nvSpPr>
        <p:spPr>
          <a:xfrm>
            <a:off x="6627812" y="4021288"/>
            <a:ext cx="5153011" cy="961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Target (Difficulty)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000</a:t>
            </a:r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dlks3nfolr0jdgf5h6h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C6337D-3DF7-4F20-833E-74A241840D2A}"/>
              </a:ext>
            </a:extLst>
          </p:cNvPr>
          <p:cNvSpPr/>
          <p:nvPr/>
        </p:nvSpPr>
        <p:spPr>
          <a:xfrm>
            <a:off x="6627811" y="5330629"/>
            <a:ext cx="5153011" cy="961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Target (Difficulty)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0000</a:t>
            </a:r>
            <a:r>
              <a:rPr lang="bg-BG" sz="2800" dirty="0">
                <a:solidFill>
                  <a:srgbClr val="0070C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r>
              <a:rPr lang="en-US" sz="2800" dirty="0">
                <a:solidFill>
                  <a:srgbClr val="0070C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0</a:t>
            </a:r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gdjhfhj57kjytt9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36B36E-6810-423F-804B-58B9DBE61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35" y="5450022"/>
            <a:ext cx="856877" cy="7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9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32EE4-3F94-4C42-8458-0301587A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B42306-F803-48DD-BD01-52048F4BA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7" y="2828054"/>
            <a:ext cx="5226885" cy="29662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BDE8E0-674F-42F4-9A29-3CA2AD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 Difficulty Growth</a:t>
            </a:r>
            <a:endParaRPr lang="bg-BG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ACCC6B0-7AE0-4A6B-AAB8-A2971693C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8" y="3549463"/>
            <a:ext cx="762000" cy="758477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61634B9-EA7B-4C1E-AD1B-09FF0F2FF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2854889"/>
            <a:ext cx="5624192" cy="2920907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AA8F112-6D35-43EA-BC66-38AFAEEF7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54" y="3429000"/>
            <a:ext cx="999405" cy="9994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882FAB-2170-484C-9431-2CF659853056}"/>
              </a:ext>
            </a:extLst>
          </p:cNvPr>
          <p:cNvSpPr txBox="1">
            <a:spLocks/>
          </p:cNvSpPr>
          <p:nvPr/>
        </p:nvSpPr>
        <p:spPr>
          <a:xfrm>
            <a:off x="188814" y="1151121"/>
            <a:ext cx="11806419" cy="557035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Growing number of miners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raises the network difficulty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242081-C238-41E1-B580-DA588F3C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1740838"/>
            <a:ext cx="5181601" cy="2316394"/>
          </a:xfrm>
        </p:spPr>
        <p:txBody>
          <a:bodyPr/>
          <a:lstStyle/>
          <a:p>
            <a:r>
              <a:rPr lang="en-US" dirty="0"/>
              <a:t>Exercise: JS Blockchain + Miner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6C2D8-FCDC-4634-BF98-07603C85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2" y="4273435"/>
            <a:ext cx="5181601" cy="1365365"/>
          </a:xfrm>
        </p:spPr>
        <p:txBody>
          <a:bodyPr/>
          <a:lstStyle/>
          <a:p>
            <a:r>
              <a:rPr lang="en-US" dirty="0"/>
              <a:t>JavaScript Blockchain with Simple Miner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FC68D-3FC6-4D8D-80F3-A24D0123FD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524000"/>
            <a:ext cx="4494213" cy="4495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54E01-5E5C-4B33-9B6A-A0E75B9086A2}"/>
              </a:ext>
            </a:extLst>
          </p:cNvPr>
          <p:cNvSpPr txBox="1"/>
          <p:nvPr/>
        </p:nvSpPr>
        <p:spPr>
          <a:xfrm>
            <a:off x="2795441" y="2951946"/>
            <a:ext cx="1976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Blockchain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148988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5C576-B9D1-4DAE-9B91-6A097924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491ABE-325E-4053-B2F0-25B28E9C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Mining: Block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3" y="1532320"/>
            <a:ext cx="11102386" cy="3854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constructor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(index, timestamp, data, previousHash = '')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index;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previousHash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previousHash;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timestamp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timestamp;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data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data;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hash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this.calculateHash();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nonce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2" y="2625573"/>
            <a:ext cx="3451323" cy="1441140"/>
          </a:xfrm>
          <a:prstGeom prst="wedgeRoundRectCallout">
            <a:avLst>
              <a:gd name="adj1" fmla="val -73948"/>
              <a:gd name="adj2" fmla="val -609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is stored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(typically holds transactions)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2C7ABD6-4351-4855-B4DC-BE9AE38AC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812" y="4829176"/>
            <a:ext cx="3962400" cy="1114424"/>
          </a:xfrm>
          <a:prstGeom prst="wedgeRoundRectCallout">
            <a:avLst>
              <a:gd name="adj1" fmla="val -73248"/>
              <a:gd name="adj2" fmla="val -53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Miners search for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nonce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block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51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5C576-B9D1-4DAE-9B91-6A097924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491ABE-325E-4053-B2F0-25B28E9C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Mining: Proof of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68" y="2029269"/>
            <a:ext cx="11187000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mineBlock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(difficulty)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while (this.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hash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.substring(0, difficulty) !==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Array(difficulty + 1).join("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"))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nonce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hash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this.calculateHash();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console.log("BLOCK MINED: " + this.hash);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2C7ABD6-4351-4855-B4DC-BE9AE38AC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1185042"/>
            <a:ext cx="3581400" cy="1110780"/>
          </a:xfrm>
          <a:prstGeom prst="wedgeRoundRectCallout">
            <a:avLst>
              <a:gd name="adj1" fmla="val -65268"/>
              <a:gd name="adj2" fmla="val 6361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for more zeroes than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difficulty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1233C0A6-0402-413C-8D67-3F923FD8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812" y="3416416"/>
            <a:ext cx="2054157" cy="1573172"/>
          </a:xfrm>
          <a:prstGeom prst="wedgeRoundRectCallout">
            <a:avLst>
              <a:gd name="adj1" fmla="val -112787"/>
              <a:gd name="adj2" fmla="val -290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Increment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nonce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try again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05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5C576-B9D1-4DAE-9B91-6A0979248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491ABE-325E-4053-B2F0-25B28E9C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Mining</a:t>
            </a:r>
            <a:r>
              <a:rPr lang="en-US"/>
              <a:t>: Block Hash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55766-33F9-4D04-99DE-4CCF2ED6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03" y="1447800"/>
            <a:ext cx="11042746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calculateHash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SHA256(this.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index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previousHash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timestamp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JSON.stringify(this.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data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nonce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).toString();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EF5E8E4F-4499-4BE3-8315-2C14984F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2209800"/>
            <a:ext cx="3657600" cy="1520568"/>
          </a:xfrm>
          <a:prstGeom prst="wedgeRoundRectCallout">
            <a:avLst>
              <a:gd name="adj1" fmla="val -73262"/>
              <a:gd name="adj2" fmla="val -277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Miners use the block fields to calculate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hash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002164A4-CD0A-4376-BD55-09A48AF5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538" y="4136768"/>
            <a:ext cx="3124200" cy="1121032"/>
          </a:xfrm>
          <a:prstGeom prst="wedgeRoundRectCallout">
            <a:avLst>
              <a:gd name="adj1" fmla="val -80805"/>
              <a:gd name="adj2" fmla="val -619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nonce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part of the block hash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9FC68D-3FC6-4D8D-80F3-A24D0123FD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4000"/>
            <a:ext cx="4494213" cy="4495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C3F20-CAD3-4AFE-88E7-BF261671591C}"/>
              </a:ext>
            </a:extLst>
          </p:cNvPr>
          <p:cNvSpPr txBox="1"/>
          <p:nvPr/>
        </p:nvSpPr>
        <p:spPr>
          <a:xfrm>
            <a:off x="2895599" y="2890005"/>
            <a:ext cx="1691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solidFill>
                  <a:schemeClr val="bg1"/>
                </a:solidFill>
              </a:rPr>
              <a:t>PoW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EC0ED96-2EA4-4F7A-8027-BDC4A965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2183935"/>
            <a:ext cx="5181601" cy="1568497"/>
          </a:xfrm>
        </p:spPr>
        <p:txBody>
          <a:bodyPr/>
          <a:lstStyle/>
          <a:p>
            <a:r>
              <a:rPr lang="en-US" dirty="0"/>
              <a:t>Exercise: Proof of Work Miner</a:t>
            </a:r>
            <a:endParaRPr lang="bg-BG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E5407F-BF82-47C1-8AD7-3D065710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2" y="3968635"/>
            <a:ext cx="5181601" cy="1365365"/>
          </a:xfrm>
        </p:spPr>
        <p:txBody>
          <a:bodyPr/>
          <a:lstStyle/>
          <a:p>
            <a:r>
              <a:rPr lang="en-US" dirty="0"/>
              <a:t>JavaScript Blockchain with </a:t>
            </a:r>
            <a:r>
              <a:rPr lang="en-US" noProof="1"/>
              <a:t>PoW</a:t>
            </a:r>
            <a:r>
              <a:rPr lang="en-US" dirty="0"/>
              <a:t> Miner</a:t>
            </a:r>
          </a:p>
        </p:txBody>
      </p:sp>
    </p:spTree>
    <p:extLst>
      <p:ext uri="{BB962C8B-B14F-4D97-AF65-F5344CB8AC3E}">
        <p14:creationId xmlns:p14="http://schemas.microsoft.com/office/powerpoint/2010/main" val="364020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02BDFF-95EF-40F7-81BB-4085FE70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63160"/>
            <a:ext cx="10363200" cy="820600"/>
          </a:xfrm>
        </p:spPr>
        <p:txBody>
          <a:bodyPr/>
          <a:lstStyle/>
          <a:p>
            <a:r>
              <a:rPr lang="en-US" dirty="0"/>
              <a:t>Mining Pools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2438A2-B4C2-4D12-8B72-88C761502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91912"/>
            <a:ext cx="10363200" cy="719034"/>
          </a:xfrm>
        </p:spPr>
        <p:txBody>
          <a:bodyPr/>
          <a:lstStyle/>
          <a:p>
            <a:r>
              <a:rPr lang="en-US" dirty="0"/>
              <a:t>Solo Mining and Mining Pools</a:t>
            </a:r>
          </a:p>
        </p:txBody>
      </p:sp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63999771-0066-4FC7-A303-711D4BCA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66" y="1239520"/>
            <a:ext cx="6835090" cy="3468052"/>
          </a:xfrm>
          <a:prstGeom prst="roundRect">
            <a:avLst>
              <a:gd name="adj" fmla="val 114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3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2ED6E7-0AFF-4487-BA1E-A78FA0FC2EC9}"/>
              </a:ext>
            </a:extLst>
          </p:cNvPr>
          <p:cNvSpPr txBox="1">
            <a:spLocks/>
          </p:cNvSpPr>
          <p:nvPr/>
        </p:nvSpPr>
        <p:spPr>
          <a:xfrm>
            <a:off x="190413" y="1195801"/>
            <a:ext cx="11804822" cy="55256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Proof of work mining takes on two forms: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Solo Mining vs. Pool Mining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047DC8-F8D7-4364-B76E-2F44F928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3" y="2571084"/>
            <a:ext cx="3294911" cy="2471184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3E9BAD5-1FC5-490C-81CF-C4C157B4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541931"/>
            <a:ext cx="3325806" cy="23855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D2577E-4CAC-4047-B074-73E606770866}"/>
              </a:ext>
            </a:extLst>
          </p:cNvPr>
          <p:cNvSpPr/>
          <p:nvPr/>
        </p:nvSpPr>
        <p:spPr>
          <a:xfrm>
            <a:off x="1356241" y="5181600"/>
            <a:ext cx="2375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Solo</a:t>
            </a:r>
            <a:r>
              <a:rPr lang="en-US" sz="3600" dirty="0"/>
              <a:t> mining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F86ED3-05B5-4F60-B6C7-2104BCAACD47}"/>
              </a:ext>
            </a:extLst>
          </p:cNvPr>
          <p:cNvSpPr/>
          <p:nvPr/>
        </p:nvSpPr>
        <p:spPr>
          <a:xfrm>
            <a:off x="8312920" y="2706469"/>
            <a:ext cx="2393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Pool</a:t>
            </a:r>
            <a:r>
              <a:rPr lang="en-US" sz="3600" dirty="0"/>
              <a:t> mining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0A1A73-5D9D-4B06-AB58-E858175E3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071" y="3413143"/>
            <a:ext cx="1224219" cy="184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4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714999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Understanding Mining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Mining process,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network difficulty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Exercise: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Write a Simple Miner</a:t>
            </a:r>
            <a:endParaRPr lang="bg-BG" sz="3000" b="1" dirty="0">
              <a:solidFill>
                <a:schemeClr val="tx2">
                  <a:lumMod val="75000"/>
                </a:schemeClr>
              </a:solidFill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Mining Methods</a:t>
            </a:r>
          </a:p>
          <a:p>
            <a:pPr lvl="1">
              <a:lnSpc>
                <a:spcPct val="100000"/>
              </a:lnSpc>
            </a:pPr>
            <a:r>
              <a:rPr lang="nl-NL" sz="3000" b="1" dirty="0">
                <a:solidFill>
                  <a:schemeClr val="tx2">
                    <a:lumMod val="75000"/>
                  </a:schemeClr>
                </a:solidFill>
              </a:rPr>
              <a:t>Solo </a:t>
            </a:r>
            <a:r>
              <a:rPr lang="nl-NL" sz="3000" dirty="0"/>
              <a:t>mining vs. </a:t>
            </a:r>
            <a:r>
              <a:rPr lang="nl-NL" sz="3000" b="1" dirty="0">
                <a:solidFill>
                  <a:schemeClr val="tx2">
                    <a:lumMod val="75000"/>
                  </a:schemeClr>
                </a:solidFill>
              </a:rPr>
              <a:t>pool </a:t>
            </a:r>
            <a:r>
              <a:rPr lang="nl-NL" sz="3000" dirty="0"/>
              <a:t>mining</a:t>
            </a:r>
          </a:p>
          <a:p>
            <a:pPr lvl="1">
              <a:lnSpc>
                <a:spcPct val="100000"/>
              </a:lnSpc>
            </a:pPr>
            <a:r>
              <a:rPr lang="nl-NL" sz="3000" dirty="0"/>
              <a:t>Mining </a:t>
            </a:r>
            <a:r>
              <a:rPr lang="nl-NL" sz="3000" b="1" dirty="0">
                <a:solidFill>
                  <a:schemeClr val="tx2">
                    <a:lumMod val="75000"/>
                  </a:schemeClr>
                </a:solidFill>
              </a:rPr>
              <a:t>farms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Exercise: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Mine Ethereum in a Pool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Mining equipment CPU, GPU, ASICs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Exercise: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What to Mine?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92" y="4074160"/>
            <a:ext cx="2311085" cy="2096252"/>
          </a:xfrm>
          <a:prstGeom prst="rect">
            <a:avLst/>
          </a:prstGeom>
        </p:spPr>
      </p:pic>
      <p:pic>
        <p:nvPicPr>
          <p:cNvPr id="6" name="Graphic 14">
            <a:extLst>
              <a:ext uri="{FF2B5EF4-FFF2-40B4-BE49-F238E27FC236}">
                <a16:creationId xmlns:a16="http://schemas.microsoft.com/office/drawing/2014/main" id="{B4C25470-C6AA-4598-B4E8-6EDFEB20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92" y="1228204"/>
            <a:ext cx="2311085" cy="23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Solo miners </a:t>
            </a:r>
            <a:r>
              <a:rPr lang="en-US" dirty="0"/>
              <a:t>have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low probability </a:t>
            </a:r>
            <a:r>
              <a:rPr lang="en-US" dirty="0"/>
              <a:t>to "find" a block</a:t>
            </a:r>
          </a:p>
          <a:p>
            <a:pPr lvl="1"/>
            <a:r>
              <a:rPr lang="en-US" dirty="0"/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share </a:t>
            </a:r>
            <a:r>
              <a:rPr lang="en-US" dirty="0"/>
              <a:t>the block reward</a:t>
            </a:r>
          </a:p>
          <a:p>
            <a:pPr lvl="1"/>
            <a:r>
              <a:rPr lang="en-US" dirty="0"/>
              <a:t>Do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pay fees </a:t>
            </a:r>
            <a:r>
              <a:rPr lang="en-US" dirty="0"/>
              <a:t>to a pool</a:t>
            </a:r>
          </a:p>
          <a:p>
            <a:pPr>
              <a:spcBef>
                <a:spcPts val="1800"/>
              </a:spcBef>
            </a:pPr>
            <a:r>
              <a:rPr lang="en-US" dirty="0"/>
              <a:t>Solo miners can run a single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GPU</a:t>
            </a:r>
            <a:r>
              <a:rPr lang="en-US" dirty="0"/>
              <a:t> or a large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farm</a:t>
            </a:r>
          </a:p>
          <a:p>
            <a:pPr>
              <a:spcBef>
                <a:spcPts val="1800"/>
              </a:spcBef>
            </a:pPr>
            <a:r>
              <a:rPr lang="en-US" dirty="0"/>
              <a:t>Works well early after a </a:t>
            </a:r>
            <a:r>
              <a:rPr lang="en-US" noProof="1"/>
              <a:t>PoW</a:t>
            </a:r>
            <a:br>
              <a:rPr lang="en-US" dirty="0"/>
            </a:br>
            <a:r>
              <a:rPr lang="en-US" dirty="0"/>
              <a:t>cryptocurrency is launched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Solo Mining?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652BB-3C4F-42DC-87C0-8DD7ECA3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29" y="2241582"/>
            <a:ext cx="4958655" cy="40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Extremely low chance </a:t>
            </a:r>
            <a:r>
              <a:rPr lang="en-US" dirty="0"/>
              <a:t>to find a block, see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Bitcoin block </a:t>
            </a:r>
            <a:r>
              <a:rPr lang="en-US" dirty="0">
                <a:hlinkClick r:id="rId2"/>
              </a:rPr>
              <a:t>#487465</a:t>
            </a:r>
            <a:r>
              <a:rPr lang="en-US" dirty="0"/>
              <a:t> (09/2017)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Network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difficulty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1103400932964.29 ≈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1.1034 x 10</a:t>
            </a:r>
            <a:r>
              <a:rPr lang="en-US" b="1" baseline="250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Expected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find a block</a:t>
            </a:r>
            <a:br>
              <a:rPr lang="en-US" dirty="0"/>
            </a:br>
            <a:r>
              <a:rPr lang="en-US" dirty="0"/>
              <a:t>≈ 1.1034 x 10</a:t>
            </a:r>
            <a:r>
              <a:rPr lang="en-US" b="1" baseline="25000" dirty="0"/>
              <a:t>12</a:t>
            </a:r>
            <a:r>
              <a:rPr lang="en-US" dirty="0"/>
              <a:t> x 2</a:t>
            </a:r>
            <a:r>
              <a:rPr lang="en-US" b="1" baseline="25000" dirty="0"/>
              <a:t>32</a:t>
            </a:r>
            <a:r>
              <a:rPr lang="en-US" dirty="0"/>
              <a:t> ≈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4.74 x 10</a:t>
            </a:r>
            <a:r>
              <a:rPr lang="en-US" b="1" baseline="250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Typical 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</a:t>
            </a:r>
            <a:r>
              <a:rPr lang="en-US" dirty="0"/>
              <a:t> ≈ 14 TH/s ≈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1.4 x 10</a:t>
            </a:r>
            <a:r>
              <a:rPr lang="en-US" b="1" baseline="25000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hashes/sec</a:t>
            </a:r>
            <a:endParaRPr lang="en-US" b="1" baseline="25000" dirty="0"/>
          </a:p>
          <a:p>
            <a:pPr lvl="1">
              <a:lnSpc>
                <a:spcPct val="110000"/>
              </a:lnSpc>
            </a:pPr>
            <a:r>
              <a:rPr lang="en-US" dirty="0"/>
              <a:t>Average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time to find a block </a:t>
            </a:r>
            <a:r>
              <a:rPr lang="en-US" dirty="0"/>
              <a:t>≈ </a:t>
            </a:r>
            <a:r>
              <a:rPr lang="en-US" dirty="0">
                <a:solidFill>
                  <a:srgbClr val="FFFFFF"/>
                </a:solidFill>
              </a:rPr>
              <a:t>4.74 x 10</a:t>
            </a:r>
            <a:r>
              <a:rPr lang="en-US" baseline="25000" dirty="0">
                <a:solidFill>
                  <a:srgbClr val="FFFFFF"/>
                </a:solidFill>
              </a:rPr>
              <a:t>21</a:t>
            </a:r>
            <a:r>
              <a:rPr lang="en-US" dirty="0">
                <a:solidFill>
                  <a:srgbClr val="FFFFFF"/>
                </a:solidFill>
              </a:rPr>
              <a:t> / 1</a:t>
            </a:r>
            <a:r>
              <a:rPr lang="en-US" dirty="0"/>
              <a:t>.4 x 10</a:t>
            </a:r>
            <a:r>
              <a:rPr lang="en-US" b="1" baseline="25000" dirty="0"/>
              <a:t>13</a:t>
            </a:r>
            <a:r>
              <a:rPr lang="en-US" dirty="0"/>
              <a:t> ≈</a:t>
            </a:r>
            <a:br>
              <a:rPr lang="en-US" b="1" baseline="25000" dirty="0"/>
            </a:br>
            <a:r>
              <a:rPr lang="en-US" dirty="0"/>
              <a:t>≈ 338 505 066 seconds ≈ 94 029 hours ≈ 3 917 days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10.7 years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 Mining is Like a Lottery!</a:t>
            </a:r>
          </a:p>
        </p:txBody>
      </p:sp>
    </p:spTree>
    <p:extLst>
      <p:ext uri="{BB962C8B-B14F-4D97-AF65-F5344CB8AC3E}">
        <p14:creationId xmlns:p14="http://schemas.microsoft.com/office/powerpoint/2010/main" val="16188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>
            <a:normAutofit/>
          </a:bodyPr>
          <a:lstStyle/>
          <a:p>
            <a:r>
              <a:rPr lang="en-US" dirty="0"/>
              <a:t>It could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take years </a:t>
            </a:r>
            <a:r>
              <a:rPr lang="en-US" dirty="0"/>
              <a:t>for slower miners to mine a block</a:t>
            </a:r>
          </a:p>
          <a:p>
            <a:pPr>
              <a:spcBef>
                <a:spcPts val="1200"/>
              </a:spcBef>
            </a:pPr>
            <a:r>
              <a:rPr lang="en-US" dirty="0"/>
              <a:t>What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mining pool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Miners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share</a:t>
            </a:r>
            <a:r>
              <a:rPr lang="en-US" dirty="0"/>
              <a:t> their processing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en-US" dirty="0"/>
              <a:t>over a network</a:t>
            </a:r>
          </a:p>
          <a:p>
            <a:pPr lvl="1"/>
            <a:r>
              <a:rPr lang="en-US" dirty="0"/>
              <a:t>Pools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split the reward </a:t>
            </a:r>
            <a:r>
              <a:rPr lang="en-US" dirty="0"/>
              <a:t>between the miners</a:t>
            </a:r>
          </a:p>
          <a:p>
            <a:pPr lvl="1"/>
            <a:r>
              <a:rPr lang="en-US" dirty="0"/>
              <a:t>Pools take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pool fee</a:t>
            </a:r>
            <a:r>
              <a:rPr lang="en-US" dirty="0"/>
              <a:t> from the miners</a:t>
            </a:r>
          </a:p>
          <a:p>
            <a:pPr>
              <a:spcBef>
                <a:spcPts val="1200"/>
              </a:spcBef>
            </a:pPr>
            <a:r>
              <a:rPr lang="en-US" dirty="0"/>
              <a:t>In Jan 2018 the </a:t>
            </a:r>
            <a:r>
              <a:rPr lang="en-US" noProof="1"/>
              <a:t>Antpool</a:t>
            </a:r>
            <a:r>
              <a:rPr lang="en-US" dirty="0"/>
              <a:t> mines</a:t>
            </a:r>
            <a:br>
              <a:rPr lang="en-US" dirty="0"/>
            </a:br>
            <a:r>
              <a:rPr lang="en-US" dirty="0"/>
              <a:t>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 blocks / day</a:t>
            </a:r>
          </a:p>
          <a:p>
            <a:pPr lvl="1"/>
            <a:r>
              <a:rPr lang="en-US" dirty="0"/>
              <a:t>Recall that ~ 144 new Bitcoin blocks are mined per day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in a Pool is More Predictable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1C68A-811A-4FD4-B265-3BC0D002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3550920"/>
            <a:ext cx="2930412" cy="22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Bitcoin Solo vs. Pool Mining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079BA9-CC33-44D4-A9C7-0499B01BC975}"/>
              </a:ext>
            </a:extLst>
          </p:cNvPr>
          <p:cNvSpPr txBox="1">
            <a:spLocks/>
          </p:cNvSpPr>
          <p:nvPr/>
        </p:nvSpPr>
        <p:spPr>
          <a:xfrm>
            <a:off x="188815" y="969494"/>
            <a:ext cx="10732812" cy="67118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Solo</a:t>
            </a:r>
            <a:r>
              <a:rPr lang="en-US" sz="3200" dirty="0"/>
              <a:t> Bitcoin mining 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A5377E-C111-4D06-B68B-1A5B01D627CA}"/>
              </a:ext>
            </a:extLst>
          </p:cNvPr>
          <p:cNvSpPr/>
          <p:nvPr/>
        </p:nvSpPr>
        <p:spPr>
          <a:xfrm>
            <a:off x="299834" y="2017527"/>
            <a:ext cx="1590675" cy="8799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P2P Network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761709-984E-4907-85DF-671AD2FF3B63}"/>
              </a:ext>
            </a:extLst>
          </p:cNvPr>
          <p:cNvSpPr/>
          <p:nvPr/>
        </p:nvSpPr>
        <p:spPr>
          <a:xfrm>
            <a:off x="3539827" y="2014611"/>
            <a:ext cx="1590675" cy="8799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bitcoind</a:t>
            </a:r>
            <a:endParaRPr lang="en-US" sz="2800" dirty="0">
              <a:solidFill>
                <a:schemeClr val="bg1"/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E6E79-584E-4D84-96FD-8266638E5F6F}"/>
              </a:ext>
            </a:extLst>
          </p:cNvPr>
          <p:cNvSpPr txBox="1"/>
          <p:nvPr/>
        </p:nvSpPr>
        <p:spPr>
          <a:xfrm>
            <a:off x="2324901" y="1739047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TXs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990944-A5EA-4B9A-AA3E-6275F3FF4E62}"/>
              </a:ext>
            </a:extLst>
          </p:cNvPr>
          <p:cNvSpPr txBox="1"/>
          <p:nvPr/>
        </p:nvSpPr>
        <p:spPr>
          <a:xfrm>
            <a:off x="2110489" y="2975803"/>
            <a:ext cx="1103246" cy="414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Blocks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F176DBA8-9D75-4FAB-979E-8BF947B02030}"/>
              </a:ext>
            </a:extLst>
          </p:cNvPr>
          <p:cNvSpPr/>
          <p:nvPr/>
        </p:nvSpPr>
        <p:spPr>
          <a:xfrm flipH="1">
            <a:off x="1637002" y="3003531"/>
            <a:ext cx="2054764" cy="5352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E631D01-378C-4456-93D3-FBC92048F360}"/>
              </a:ext>
            </a:extLst>
          </p:cNvPr>
          <p:cNvSpPr/>
          <p:nvPr/>
        </p:nvSpPr>
        <p:spPr>
          <a:xfrm>
            <a:off x="1949153" y="2182742"/>
            <a:ext cx="1590674" cy="232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4784DF9-E2A8-4607-9EBC-8475C2CCB3ED}"/>
              </a:ext>
            </a:extLst>
          </p:cNvPr>
          <p:cNvSpPr/>
          <p:nvPr/>
        </p:nvSpPr>
        <p:spPr>
          <a:xfrm>
            <a:off x="5260616" y="2238748"/>
            <a:ext cx="1407094" cy="198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577C1F60-310E-4A25-9D74-CACDB65F2E0F}"/>
              </a:ext>
            </a:extLst>
          </p:cNvPr>
          <p:cNvSpPr/>
          <p:nvPr/>
        </p:nvSpPr>
        <p:spPr>
          <a:xfrm flipH="1">
            <a:off x="4957101" y="2946410"/>
            <a:ext cx="2054764" cy="5352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02ED2AD-DBED-4499-8BF0-4E0210287192}"/>
              </a:ext>
            </a:extLst>
          </p:cNvPr>
          <p:cNvSpPr/>
          <p:nvPr/>
        </p:nvSpPr>
        <p:spPr>
          <a:xfrm>
            <a:off x="6735743" y="2017527"/>
            <a:ext cx="1590675" cy="8799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Mining Software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3034DBB-5E31-4A85-ABEC-A4CFF2CF16FF}"/>
              </a:ext>
            </a:extLst>
          </p:cNvPr>
          <p:cNvSpPr/>
          <p:nvPr/>
        </p:nvSpPr>
        <p:spPr>
          <a:xfrm>
            <a:off x="9975737" y="2014611"/>
            <a:ext cx="1590675" cy="8799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rPr>
              <a:t>ASIC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02F05B-3902-4DAF-9C9E-830F004FBA62}"/>
              </a:ext>
            </a:extLst>
          </p:cNvPr>
          <p:cNvSpPr txBox="1"/>
          <p:nvPr/>
        </p:nvSpPr>
        <p:spPr>
          <a:xfrm>
            <a:off x="8363089" y="1074466"/>
            <a:ext cx="1465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Block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headers &amp;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targets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985F1E-A2D3-4934-9588-B9C29B46ACDF}"/>
              </a:ext>
            </a:extLst>
          </p:cNvPr>
          <p:cNvSpPr txBox="1"/>
          <p:nvPr/>
        </p:nvSpPr>
        <p:spPr>
          <a:xfrm>
            <a:off x="8569393" y="2377443"/>
            <a:ext cx="1216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Headers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below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target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36" name="Arrow: Curved Up 35">
            <a:extLst>
              <a:ext uri="{FF2B5EF4-FFF2-40B4-BE49-F238E27FC236}">
                <a16:creationId xmlns:a16="http://schemas.microsoft.com/office/drawing/2014/main" id="{7150B503-349E-4284-8DB4-0F6A16BCFBAC}"/>
              </a:ext>
            </a:extLst>
          </p:cNvPr>
          <p:cNvSpPr/>
          <p:nvPr/>
        </p:nvSpPr>
        <p:spPr>
          <a:xfrm flipH="1">
            <a:off x="8072911" y="3003531"/>
            <a:ext cx="2054764" cy="5352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7CDE4CE-B990-4FDA-86C9-71125CD1291A}"/>
              </a:ext>
            </a:extLst>
          </p:cNvPr>
          <p:cNvSpPr/>
          <p:nvPr/>
        </p:nvSpPr>
        <p:spPr>
          <a:xfrm>
            <a:off x="8385062" y="2182742"/>
            <a:ext cx="1590674" cy="232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7E53F-B8A4-4382-AC7B-23914F47570B}"/>
              </a:ext>
            </a:extLst>
          </p:cNvPr>
          <p:cNvSpPr txBox="1"/>
          <p:nvPr/>
        </p:nvSpPr>
        <p:spPr>
          <a:xfrm>
            <a:off x="5194699" y="1356782"/>
            <a:ext cx="1499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Block 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template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935E64-712E-4A47-B71C-FBB0E1139196}"/>
              </a:ext>
            </a:extLst>
          </p:cNvPr>
          <p:cNvSpPr txBox="1"/>
          <p:nvPr/>
        </p:nvSpPr>
        <p:spPr>
          <a:xfrm>
            <a:off x="5415381" y="2880510"/>
            <a:ext cx="1103246" cy="414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Blocks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D59390DF-C15A-4D18-B280-CF2F8C40585F}"/>
              </a:ext>
            </a:extLst>
          </p:cNvPr>
          <p:cNvSpPr txBox="1">
            <a:spLocks/>
          </p:cNvSpPr>
          <p:nvPr/>
        </p:nvSpPr>
        <p:spPr>
          <a:xfrm>
            <a:off x="167174" y="3830047"/>
            <a:ext cx="10732812" cy="62290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Pool-Based </a:t>
            </a:r>
            <a:r>
              <a:rPr lang="en-US" sz="3200" dirty="0"/>
              <a:t>Bitcoin mining workflow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AA3694D-AC5D-4FAD-81DA-9681C19C506A}"/>
              </a:ext>
            </a:extLst>
          </p:cNvPr>
          <p:cNvGrpSpPr/>
          <p:nvPr/>
        </p:nvGrpSpPr>
        <p:grpSpPr>
          <a:xfrm>
            <a:off x="311070" y="4023754"/>
            <a:ext cx="11266578" cy="2529106"/>
            <a:chOff x="259729" y="916123"/>
            <a:chExt cx="11281032" cy="319240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14ED492-5675-4C54-A783-3CE300E687A8}"/>
                </a:ext>
              </a:extLst>
            </p:cNvPr>
            <p:cNvSpPr/>
            <p:nvPr/>
          </p:nvSpPr>
          <p:spPr>
            <a:xfrm>
              <a:off x="259729" y="2139084"/>
              <a:ext cx="1592716" cy="1110781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P2P Network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2FB3102-2D6C-49B2-8A29-D46E4857D468}"/>
                </a:ext>
              </a:extLst>
            </p:cNvPr>
            <p:cNvSpPr/>
            <p:nvPr/>
          </p:nvSpPr>
          <p:spPr>
            <a:xfrm>
              <a:off x="3503879" y="2135403"/>
              <a:ext cx="1592716" cy="1110781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Mining Pool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4858A1-BB54-43F2-94FA-4D5565FEBBAD}"/>
                </a:ext>
              </a:extLst>
            </p:cNvPr>
            <p:cNvSpPr txBox="1"/>
            <p:nvPr/>
          </p:nvSpPr>
          <p:spPr>
            <a:xfrm>
              <a:off x="2271490" y="1765616"/>
              <a:ext cx="687287" cy="660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</a:rPr>
                <a:t>TXs</a:t>
              </a:r>
              <a:endParaRPr lang="bg-BG" sz="2800" dirty="0">
                <a:solidFill>
                  <a:schemeClr val="accent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7CC3B0-1F03-48A5-90BA-DA5B7D53CD98}"/>
                </a:ext>
              </a:extLst>
            </p:cNvPr>
            <p:cNvSpPr txBox="1"/>
            <p:nvPr/>
          </p:nvSpPr>
          <p:spPr>
            <a:xfrm>
              <a:off x="2072708" y="3387805"/>
              <a:ext cx="1104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Blocks</a:t>
              </a:r>
              <a:endParaRPr lang="bg-BG" sz="2800" dirty="0">
                <a:solidFill>
                  <a:schemeClr val="accent1"/>
                </a:solidFill>
              </a:endParaRPr>
            </a:p>
          </p:txBody>
        </p:sp>
        <p:sp>
          <p:nvSpPr>
            <p:cNvPr id="64" name="Arrow: Curved Up 63">
              <a:extLst>
                <a:ext uri="{FF2B5EF4-FFF2-40B4-BE49-F238E27FC236}">
                  <a16:creationId xmlns:a16="http://schemas.microsoft.com/office/drawing/2014/main" id="{ED468B63-B561-4570-812F-7992D341463B}"/>
                </a:ext>
              </a:extLst>
            </p:cNvPr>
            <p:cNvSpPr/>
            <p:nvPr/>
          </p:nvSpPr>
          <p:spPr>
            <a:xfrm flipH="1">
              <a:off x="1598612" y="3383684"/>
              <a:ext cx="2057400" cy="67566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3ACC0384-EEF1-433B-B588-66394DD979EF}"/>
                </a:ext>
              </a:extLst>
            </p:cNvPr>
            <p:cNvSpPr/>
            <p:nvPr/>
          </p:nvSpPr>
          <p:spPr>
            <a:xfrm>
              <a:off x="1911164" y="2347630"/>
              <a:ext cx="1592715" cy="2939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E68E7F04-2C5A-48E1-9759-DA74588B985E}"/>
                </a:ext>
              </a:extLst>
            </p:cNvPr>
            <p:cNvSpPr/>
            <p:nvPr/>
          </p:nvSpPr>
          <p:spPr>
            <a:xfrm>
              <a:off x="5233351" y="2401365"/>
              <a:ext cx="1405752" cy="2968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67" name="Arrow: Curved Up 66">
              <a:extLst>
                <a:ext uri="{FF2B5EF4-FFF2-40B4-BE49-F238E27FC236}">
                  <a16:creationId xmlns:a16="http://schemas.microsoft.com/office/drawing/2014/main" id="{4CBDE790-7F06-427B-B10B-79BE616B0EAB}"/>
                </a:ext>
              </a:extLst>
            </p:cNvPr>
            <p:cNvSpPr/>
            <p:nvPr/>
          </p:nvSpPr>
          <p:spPr>
            <a:xfrm flipH="1">
              <a:off x="4922971" y="3311582"/>
              <a:ext cx="2057400" cy="67566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837DB9E-062F-4E38-90F7-A751996BC43B}"/>
                </a:ext>
              </a:extLst>
            </p:cNvPr>
            <p:cNvSpPr/>
            <p:nvPr/>
          </p:nvSpPr>
          <p:spPr>
            <a:xfrm>
              <a:off x="6703895" y="2139084"/>
              <a:ext cx="1592716" cy="1110781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Mining Software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FD3BF6E2-945E-4365-B31A-D970B20164E4}"/>
                </a:ext>
              </a:extLst>
            </p:cNvPr>
            <p:cNvSpPr/>
            <p:nvPr/>
          </p:nvSpPr>
          <p:spPr>
            <a:xfrm>
              <a:off x="9948045" y="2135403"/>
              <a:ext cx="1592716" cy="1110781"/>
            </a:xfrm>
            <a:prstGeom prst="round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ASIC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F0DCAD-E5D6-48D8-B631-13AF82894989}"/>
                </a:ext>
              </a:extLst>
            </p:cNvPr>
            <p:cNvSpPr txBox="1"/>
            <p:nvPr/>
          </p:nvSpPr>
          <p:spPr>
            <a:xfrm>
              <a:off x="8330882" y="916123"/>
              <a:ext cx="1466895" cy="151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Block </a:t>
              </a:r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headers &amp;</a:t>
              </a:r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 targets</a:t>
              </a:r>
              <a:endParaRPr lang="bg-BG" dirty="0">
                <a:solidFill>
                  <a:schemeClr val="accent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38B8A3C-0E03-48E4-8F17-36160706984E}"/>
                </a:ext>
              </a:extLst>
            </p:cNvPr>
            <p:cNvSpPr txBox="1"/>
            <p:nvPr/>
          </p:nvSpPr>
          <p:spPr>
            <a:xfrm>
              <a:off x="8539897" y="2593394"/>
              <a:ext cx="1218112" cy="151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Headers</a:t>
              </a:r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below</a:t>
              </a:r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target</a:t>
              </a:r>
              <a:endParaRPr lang="bg-BG" dirty="0">
                <a:solidFill>
                  <a:schemeClr val="accent1"/>
                </a:solidFill>
              </a:endParaRPr>
            </a:p>
          </p:txBody>
        </p:sp>
        <p:sp>
          <p:nvSpPr>
            <p:cNvPr id="72" name="Arrow: Curved Up 71">
              <a:extLst>
                <a:ext uri="{FF2B5EF4-FFF2-40B4-BE49-F238E27FC236}">
                  <a16:creationId xmlns:a16="http://schemas.microsoft.com/office/drawing/2014/main" id="{7B06305D-9FDB-47E5-95CA-AB9121F8B1CD}"/>
                </a:ext>
              </a:extLst>
            </p:cNvPr>
            <p:cNvSpPr/>
            <p:nvPr/>
          </p:nvSpPr>
          <p:spPr>
            <a:xfrm flipH="1">
              <a:off x="8042778" y="3383684"/>
              <a:ext cx="2057400" cy="67566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DFE72551-8812-4B6A-8AEE-91A41D2BE76F}"/>
                </a:ext>
              </a:extLst>
            </p:cNvPr>
            <p:cNvSpPr/>
            <p:nvPr/>
          </p:nvSpPr>
          <p:spPr>
            <a:xfrm>
              <a:off x="8355330" y="2347630"/>
              <a:ext cx="1592715" cy="2939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72CADC-021E-4380-AD8E-00EE5F66C7BC}"/>
                </a:ext>
              </a:extLst>
            </p:cNvPr>
            <p:cNvSpPr txBox="1"/>
            <p:nvPr/>
          </p:nvSpPr>
          <p:spPr>
            <a:xfrm>
              <a:off x="5046755" y="1344219"/>
              <a:ext cx="1718056" cy="1204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Prototype </a:t>
              </a:r>
              <a:br>
                <a:rPr lang="en-US" sz="2800" dirty="0">
                  <a:solidFill>
                    <a:schemeClr val="accent1"/>
                  </a:solidFill>
                </a:rPr>
              </a:br>
              <a:r>
                <a:rPr lang="en-US" sz="2800" dirty="0">
                  <a:solidFill>
                    <a:schemeClr val="accent1"/>
                  </a:solidFill>
                </a:rPr>
                <a:t>Block</a:t>
              </a:r>
              <a:endParaRPr lang="bg-BG" sz="2800" dirty="0">
                <a:solidFill>
                  <a:schemeClr val="accent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B791D8C-AEB0-4064-BF2B-7057A328BA39}"/>
                </a:ext>
              </a:extLst>
            </p:cNvPr>
            <p:cNvSpPr txBox="1"/>
            <p:nvPr/>
          </p:nvSpPr>
          <p:spPr>
            <a:xfrm>
              <a:off x="5418397" y="3246184"/>
              <a:ext cx="1151213" cy="660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Shares</a:t>
              </a:r>
              <a:endParaRPr lang="bg-BG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8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Pay-per-Share</a:t>
            </a:r>
            <a:r>
              <a:rPr lang="en-US" dirty="0"/>
              <a:t> (PPS)</a:t>
            </a:r>
          </a:p>
          <a:p>
            <a:pPr lvl="1"/>
            <a:r>
              <a:rPr lang="en-US" dirty="0"/>
              <a:t>Instant, guaranteed payout for each share, solved by a miner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Proportional</a:t>
            </a:r>
          </a:p>
          <a:p>
            <a:pPr lvl="1"/>
            <a:r>
              <a:rPr lang="en-US" dirty="0"/>
              <a:t>Miners earn shares until the pool finds a block</a:t>
            </a:r>
          </a:p>
          <a:p>
            <a:pPr lvl="1"/>
            <a:r>
              <a:rPr lang="en-US" dirty="0"/>
              <a:t>After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each user </a:t>
            </a:r>
            <a:r>
              <a:rPr lang="en-US" dirty="0"/>
              <a:t>gets reward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Bitcoin Pooled mining </a:t>
            </a:r>
            <a:r>
              <a:rPr lang="en-US" dirty="0"/>
              <a:t>(BPM)</a:t>
            </a:r>
          </a:p>
          <a:p>
            <a:pPr lvl="1"/>
            <a:r>
              <a:rPr lang="en-US" dirty="0"/>
              <a:t>Older shares from the beginning of a block </a:t>
            </a:r>
            <a:br>
              <a:rPr lang="en-US" dirty="0"/>
            </a:br>
            <a:r>
              <a:rPr lang="en-US" dirty="0"/>
              <a:t>round are given less weight than more recent shares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6C72-F3B3-4DB8-8925-D54C8DE4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89" y="2952711"/>
            <a:ext cx="2525004" cy="25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19200"/>
            <a:ext cx="11618999" cy="55022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Pay-per-last-N-shares </a:t>
            </a:r>
            <a:r>
              <a:rPr lang="en-US" dirty="0"/>
              <a:t>(PPLNS)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Reward calculated on a basis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 last 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shares</a:t>
            </a:r>
            <a:r>
              <a:rPr lang="en-US" dirty="0"/>
              <a:t>, instead of all shares for the</a:t>
            </a:r>
            <a:br>
              <a:rPr lang="en-US" dirty="0"/>
            </a:br>
            <a:r>
              <a:rPr lang="en-US" dirty="0"/>
              <a:t>last round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Geometric Method</a:t>
            </a:r>
          </a:p>
          <a:p>
            <a:pPr lvl="1"/>
            <a:r>
              <a:rPr lang="en-US" dirty="0"/>
              <a:t>Similar to BPM: score granted for every new share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Double Geometric Method</a:t>
            </a:r>
          </a:p>
          <a:p>
            <a:pPr lvl="1"/>
            <a:r>
              <a:rPr lang="en-US" dirty="0"/>
              <a:t>Generalized version of Geometric and PPLNS methods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 Methods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F1D57-BC5A-4531-975D-E7EA5694C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71" y="1371600"/>
            <a:ext cx="377877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7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3CEA1-0A11-47EB-97DC-11E9B130F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87F9E-D48F-45FB-83DB-68921F40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Mining Pools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E1AD3-58CE-4E21-AEB2-E6C93C1D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94" y="1095884"/>
            <a:ext cx="8986635" cy="5152516"/>
          </a:xfrm>
          <a:prstGeom prst="roundRect">
            <a:avLst>
              <a:gd name="adj" fmla="val 49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18FC65-E833-4563-A7ED-3F97B1F966D3}"/>
              </a:ext>
            </a:extLst>
          </p:cNvPr>
          <p:cNvSpPr txBox="1"/>
          <p:nvPr/>
        </p:nvSpPr>
        <p:spPr>
          <a:xfrm>
            <a:off x="3745402" y="6340336"/>
            <a:ext cx="469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Source: </a:t>
            </a:r>
            <a:r>
              <a:rPr lang="en-US" sz="1800" dirty="0">
                <a:hlinkClick r:id="rId3"/>
              </a:rPr>
              <a:t>https://blockchain.info/pools</a:t>
            </a:r>
            <a:r>
              <a:rPr lang="en-US" sz="1800" dirty="0"/>
              <a:t> (Jan 2018)</a:t>
            </a:r>
          </a:p>
        </p:txBody>
      </p:sp>
    </p:spTree>
    <p:extLst>
      <p:ext uri="{BB962C8B-B14F-4D97-AF65-F5344CB8AC3E}">
        <p14:creationId xmlns:p14="http://schemas.microsoft.com/office/powerpoint/2010/main" val="281213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6CE96-7746-4DD6-8DC2-537D9132D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1D2F7A-777A-42A2-A432-A788C9B2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Mining Pools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57A80-183A-4633-9CC5-367A04ED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138080"/>
            <a:ext cx="11080750" cy="5055642"/>
          </a:xfrm>
          <a:prstGeom prst="roundRect">
            <a:avLst>
              <a:gd name="adj" fmla="val 498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659BE-7765-4A17-B7BF-146D56CA2D09}"/>
              </a:ext>
            </a:extLst>
          </p:cNvPr>
          <p:cNvSpPr txBox="1"/>
          <p:nvPr/>
        </p:nvSpPr>
        <p:spPr>
          <a:xfrm>
            <a:off x="3612545" y="6315948"/>
            <a:ext cx="496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Source: </a:t>
            </a:r>
            <a:r>
              <a:rPr lang="en-US" sz="1800" dirty="0">
                <a:hlinkClick r:id="rId3"/>
              </a:rPr>
              <a:t>https://etherscan.io/stat/miner</a:t>
            </a:r>
            <a:r>
              <a:rPr lang="en-US" sz="1800" dirty="0"/>
              <a:t> (Jan 2018)</a:t>
            </a:r>
          </a:p>
        </p:txBody>
      </p:sp>
    </p:spTree>
    <p:extLst>
      <p:ext uri="{BB962C8B-B14F-4D97-AF65-F5344CB8AC3E}">
        <p14:creationId xmlns:p14="http://schemas.microsoft.com/office/powerpoint/2010/main" val="175577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56CE96-7746-4DD6-8DC2-537D9132D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1D2F7A-777A-42A2-A432-A788C9B2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Litecoin</a:t>
            </a:r>
            <a:r>
              <a:rPr lang="en-US" dirty="0"/>
              <a:t> Mining Pools</a:t>
            </a:r>
            <a:endParaRPr lang="bg-B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659BE-7765-4A17-B7BF-146D56CA2D09}"/>
              </a:ext>
            </a:extLst>
          </p:cNvPr>
          <p:cNvSpPr txBox="1"/>
          <p:nvPr/>
        </p:nvSpPr>
        <p:spPr>
          <a:xfrm>
            <a:off x="3390691" y="6315948"/>
            <a:ext cx="540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https://www.litecoinpool.org/pools</a:t>
            </a:r>
            <a:r>
              <a:rPr lang="en-US" sz="1800" dirty="0"/>
              <a:t> (Jan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7B3EA-507D-4ADF-96CF-A816E352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1158302"/>
            <a:ext cx="9753600" cy="5013898"/>
          </a:xfrm>
          <a:prstGeom prst="roundRect">
            <a:avLst>
              <a:gd name="adj" fmla="val 498"/>
            </a:avLst>
          </a:prstGeom>
        </p:spPr>
      </p:pic>
    </p:spTree>
    <p:extLst>
      <p:ext uri="{BB962C8B-B14F-4D97-AF65-F5344CB8AC3E}">
        <p14:creationId xmlns:p14="http://schemas.microsoft.com/office/powerpoint/2010/main" val="139001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8DA0A-FAC5-41B2-B34C-971610B3F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2339D1-722B-41AD-A036-F3DEEE2B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89" y="1143000"/>
            <a:ext cx="9462070" cy="5327382"/>
          </a:xfrm>
          <a:prstGeom prst="roundRect">
            <a:avLst>
              <a:gd name="adj" fmla="val 498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67B949-7365-4512-A8A2-27AB1636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52400"/>
            <a:ext cx="10081912" cy="914401"/>
          </a:xfrm>
        </p:spPr>
        <p:txBody>
          <a:bodyPr>
            <a:normAutofit/>
          </a:bodyPr>
          <a:lstStyle/>
          <a:p>
            <a:r>
              <a:rPr lang="en-US" sz="3900" dirty="0"/>
              <a:t>Mining: from Enthusiasts to Giant Enterprises</a:t>
            </a:r>
            <a:endParaRPr lang="bg-BG" sz="3900" dirty="0"/>
          </a:p>
        </p:txBody>
      </p:sp>
    </p:spTree>
    <p:extLst>
      <p:ext uri="{BB962C8B-B14F-4D97-AF65-F5344CB8AC3E}">
        <p14:creationId xmlns:p14="http://schemas.microsoft.com/office/powerpoint/2010/main" val="206355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D1835-17F9-4A2B-9966-732A35AD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F095CA-8BF5-40AD-946E-A1F7639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Bitcoin Mining?</a:t>
            </a:r>
            <a:endParaRPr lang="bg-B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521B5-A8A4-408D-9F6C-6D0FEA488AAA}"/>
              </a:ext>
            </a:extLst>
          </p:cNvPr>
          <p:cNvSpPr/>
          <p:nvPr/>
        </p:nvSpPr>
        <p:spPr>
          <a:xfrm>
            <a:off x="710799" y="6073063"/>
            <a:ext cx="10793813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https://www.youtube.com/watch?v=GmOzih6I1zs</a:t>
            </a:r>
            <a:endParaRPr lang="en-US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B4F35CB7-1CA0-4A40-80B3-EE228069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76" y="1271253"/>
            <a:ext cx="8124858" cy="45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8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>
            <a:normAutofit/>
          </a:bodyPr>
          <a:lstStyle/>
          <a:p>
            <a:r>
              <a:rPr lang="en-US" dirty="0"/>
              <a:t>Crypto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mining</a:t>
            </a:r>
            <a:r>
              <a:rPr lang="en-US" dirty="0"/>
              <a:t> has become </a:t>
            </a:r>
            <a:br>
              <a:rPr lang="en-US" dirty="0"/>
            </a:br>
            <a:r>
              <a:rPr lang="en-US" dirty="0"/>
              <a:t>a more specialized activity</a:t>
            </a:r>
          </a:p>
          <a:p>
            <a:r>
              <a:rPr lang="en-US" dirty="0"/>
              <a:t>Industry invented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Bitcoin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mining equipment like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FPGAs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ASICs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/>
          </a:p>
          <a:p>
            <a:r>
              <a:rPr lang="en-US" dirty="0"/>
              <a:t>Mining become more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profitable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Mining Farms are So Popular?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AA465-6057-4D6F-A715-6BBB4504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1" y="1504318"/>
            <a:ext cx="525780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687C8-03E3-485D-85C7-5B863A89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812" y="2534328"/>
            <a:ext cx="5029200" cy="2316394"/>
          </a:xfrm>
        </p:spPr>
        <p:txBody>
          <a:bodyPr/>
          <a:lstStyle/>
          <a:p>
            <a:r>
              <a:rPr lang="en-US" dirty="0"/>
              <a:t>Exercise: Mine Ethereum in a Pool</a:t>
            </a:r>
            <a:endParaRPr lang="bg-B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75118-3B15-4539-9397-5792E57519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76400"/>
            <a:ext cx="5429250" cy="4032250"/>
          </a:xfrm>
        </p:spPr>
      </p:pic>
    </p:spTree>
    <p:extLst>
      <p:ext uri="{BB962C8B-B14F-4D97-AF65-F5344CB8AC3E}">
        <p14:creationId xmlns:p14="http://schemas.microsoft.com/office/powerpoint/2010/main" val="1650203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02BDFF-95EF-40F7-81BB-4085FE70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876800"/>
            <a:ext cx="10363200" cy="820600"/>
          </a:xfrm>
        </p:spPr>
        <p:txBody>
          <a:bodyPr/>
          <a:lstStyle/>
          <a:p>
            <a:r>
              <a:rPr lang="en-US" dirty="0"/>
              <a:t>Mining Equipment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2438A2-B4C2-4D12-8B72-88C761502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91912"/>
            <a:ext cx="10363200" cy="719034"/>
          </a:xfrm>
        </p:spPr>
        <p:txBody>
          <a:bodyPr/>
          <a:lstStyle/>
          <a:p>
            <a:r>
              <a:rPr lang="en-US" dirty="0"/>
              <a:t>CPU, GPU, ASIC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34812D-2DB6-412C-BDAE-6F1D17489D7C}"/>
              </a:ext>
            </a:extLst>
          </p:cNvPr>
          <p:cNvGrpSpPr/>
          <p:nvPr/>
        </p:nvGrpSpPr>
        <p:grpSpPr>
          <a:xfrm>
            <a:off x="2732087" y="914400"/>
            <a:ext cx="6724650" cy="3801077"/>
            <a:chOff x="2436812" y="914400"/>
            <a:chExt cx="6724650" cy="38010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65AD9E-1CB3-4ECD-9360-B7C2CCE4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412" y="1735000"/>
              <a:ext cx="2686050" cy="26551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0CCCA-6431-4949-87B0-C634E7E79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012" y="2497000"/>
              <a:ext cx="2882894" cy="22184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8E2D16-4536-4D13-A284-20F5104C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812" y="914400"/>
              <a:ext cx="5565459" cy="2291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71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478279"/>
          </a:xfrm>
        </p:spPr>
        <p:txBody>
          <a:bodyPr>
            <a:normAutofit/>
          </a:bodyPr>
          <a:lstStyle/>
          <a:p>
            <a:r>
              <a:rPr lang="en-US" dirty="0"/>
              <a:t>Different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equipment's</a:t>
            </a:r>
            <a:r>
              <a:rPr lang="en-US" dirty="0"/>
              <a:t> is more effective with  different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algorithms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Equipment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443455-EA8C-4F4C-8447-95FAB5BD1CDA}"/>
              </a:ext>
            </a:extLst>
          </p:cNvPr>
          <p:cNvGrpSpPr/>
          <p:nvPr/>
        </p:nvGrpSpPr>
        <p:grpSpPr>
          <a:xfrm>
            <a:off x="684212" y="2786749"/>
            <a:ext cx="5059508" cy="2636723"/>
            <a:chOff x="804192" y="2786749"/>
            <a:chExt cx="5059508" cy="26367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DA4FA-FC94-4987-A41D-420AF41F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14838">
              <a:off x="804192" y="2786749"/>
              <a:ext cx="5059508" cy="20835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4826E3-E2ED-425A-BCD3-FC8237AB9C24}"/>
                </a:ext>
              </a:extLst>
            </p:cNvPr>
            <p:cNvSpPr txBox="1"/>
            <p:nvPr/>
          </p:nvSpPr>
          <p:spPr>
            <a:xfrm>
              <a:off x="2727850" y="4654031"/>
              <a:ext cx="12121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GPU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C9962-197D-4316-BA33-D8F99A6B9FCA}"/>
              </a:ext>
            </a:extLst>
          </p:cNvPr>
          <p:cNvGrpSpPr/>
          <p:nvPr/>
        </p:nvGrpSpPr>
        <p:grpSpPr>
          <a:xfrm>
            <a:off x="8706139" y="2362200"/>
            <a:ext cx="2686050" cy="3512641"/>
            <a:chOff x="8706139" y="2362200"/>
            <a:chExt cx="2686050" cy="35126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DF6510-0EEB-4D17-866B-60577C7B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139" y="2362200"/>
              <a:ext cx="2686050" cy="26551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5C9A3D-1B76-4523-8D6D-6D2D2A303426}"/>
                </a:ext>
              </a:extLst>
            </p:cNvPr>
            <p:cNvSpPr txBox="1"/>
            <p:nvPr/>
          </p:nvSpPr>
          <p:spPr>
            <a:xfrm>
              <a:off x="9473525" y="5105400"/>
              <a:ext cx="11512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CPU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788C3-4651-46B3-8225-1198795E0AEA}"/>
              </a:ext>
            </a:extLst>
          </p:cNvPr>
          <p:cNvGrpSpPr/>
          <p:nvPr/>
        </p:nvGrpSpPr>
        <p:grpSpPr>
          <a:xfrm>
            <a:off x="5189186" y="3357437"/>
            <a:ext cx="3171183" cy="3148537"/>
            <a:chOff x="5180012" y="3352800"/>
            <a:chExt cx="3171183" cy="31485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287032-8405-4E98-B4E9-84482F11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012" y="3352800"/>
              <a:ext cx="3171183" cy="24403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7EFB0E-DC30-4459-A616-A369E130F838}"/>
                </a:ext>
              </a:extLst>
            </p:cNvPr>
            <p:cNvSpPr txBox="1"/>
            <p:nvPr/>
          </p:nvSpPr>
          <p:spPr>
            <a:xfrm>
              <a:off x="6145080" y="5731896"/>
              <a:ext cx="12410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ASIC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9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478279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, mining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dirty="0"/>
              <a:t> was the only way to mine</a:t>
            </a:r>
          </a:p>
          <a:p>
            <a:pPr lvl="1"/>
            <a:r>
              <a:rPr lang="en-US" dirty="0"/>
              <a:t>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inefficient</a:t>
            </a:r>
            <a:r>
              <a:rPr lang="en-US" dirty="0"/>
              <a:t> for most 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coins (like </a:t>
            </a:r>
            <a:r>
              <a:rPr lang="en-US" noProof="1"/>
              <a:t>Monero</a:t>
            </a:r>
            <a:r>
              <a:rPr lang="en-US" dirty="0"/>
              <a:t>)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CryptoNight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X11</a:t>
            </a:r>
            <a:r>
              <a:rPr lang="en-US" dirty="0"/>
              <a:t> can be mined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using CPU 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Processing Unit (CPU)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A4FA-FC94-4987-A41D-420AF41F35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3886200"/>
            <a:ext cx="3673355" cy="2486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F6510-0EEB-4D17-866B-60577C7BD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44" y="3886200"/>
            <a:ext cx="3901259" cy="24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944879"/>
          </a:xfrm>
        </p:spPr>
        <p:txBody>
          <a:bodyPr>
            <a:normAutofit/>
          </a:bodyPr>
          <a:lstStyle/>
          <a:p>
            <a:r>
              <a:rPr lang="en-US" dirty="0"/>
              <a:t>GPU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rigs</a:t>
            </a:r>
            <a:r>
              <a:rPr lang="en-US" dirty="0"/>
              <a:t> can mine many </a:t>
            </a:r>
            <a:br>
              <a:rPr lang="en-US" dirty="0"/>
            </a:br>
            <a:r>
              <a:rPr lang="en-US" dirty="0"/>
              <a:t>hashing algorithms</a:t>
            </a:r>
          </a:p>
          <a:p>
            <a:r>
              <a:rPr lang="en-US" dirty="0"/>
              <a:t>Ethereum miners mostly </a:t>
            </a:r>
            <a:br>
              <a:rPr lang="en-US" dirty="0"/>
            </a:br>
            <a:r>
              <a:rPr lang="en-US" dirty="0"/>
              <a:t>use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GPUs</a:t>
            </a:r>
          </a:p>
          <a:p>
            <a:r>
              <a:rPr lang="en-US" dirty="0"/>
              <a:t>Some GPUs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hard to find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Graphics Processing Unit (GPU)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A4FA-FC94-4987-A41D-420AF41F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71" y="1318133"/>
            <a:ext cx="5444634" cy="3826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5EF92F-F2C4-4841-9BBE-4C4E7603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99" y="4476568"/>
            <a:ext cx="3017782" cy="20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1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37388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FPGA</a:t>
            </a:r>
            <a:r>
              <a:rPr lang="en-US" sz="3600" dirty="0"/>
              <a:t> can implement complex digital computations</a:t>
            </a:r>
          </a:p>
          <a:p>
            <a:pPr lvl="1"/>
            <a:r>
              <a:rPr lang="en-US" sz="3400" dirty="0"/>
              <a:t>Field-programmable integrated circuit</a:t>
            </a:r>
          </a:p>
          <a:p>
            <a:pPr lvl="1"/>
            <a:r>
              <a:rPr lang="en-US" sz="3400" dirty="0"/>
              <a:t>Array of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programmable logic blocks</a:t>
            </a:r>
          </a:p>
          <a:p>
            <a:pPr lvl="1"/>
            <a:r>
              <a:rPr lang="en-US" sz="3400" dirty="0"/>
              <a:t>Allows to build your own specialized CPU</a:t>
            </a:r>
          </a:p>
          <a:p>
            <a:r>
              <a:rPr lang="en-US" sz="3600" dirty="0"/>
              <a:t>First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mining farms </a:t>
            </a:r>
            <a:r>
              <a:rPr lang="en-US" sz="3600" dirty="0"/>
              <a:t>were based on FPGA</a:t>
            </a:r>
          </a:p>
          <a:p>
            <a:pPr lvl="1"/>
            <a:r>
              <a:rPr lang="en-US" sz="3400" dirty="0"/>
              <a:t>FPGA miners used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much less power </a:t>
            </a:r>
            <a:br>
              <a:rPr lang="en-US" sz="3400" dirty="0"/>
            </a:br>
            <a:r>
              <a:rPr lang="en-US" sz="3400" dirty="0"/>
              <a:t>than CPU's or GPU's</a:t>
            </a:r>
            <a:endParaRPr lang="bg-BG" sz="3400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Field-Programmable Gate Arrays – FPGA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A4FA-FC94-4987-A41D-420AF41F3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1128030"/>
            <a:ext cx="2547786" cy="3433497"/>
          </a:xfrm>
          <a:prstGeom prst="rect">
            <a:avLst/>
          </a:prstGeom>
        </p:spPr>
      </p:pic>
      <p:pic>
        <p:nvPicPr>
          <p:cNvPr id="2050" name="Picture 2" descr="https://upload.wikimedia.org/wikipedia/commons/thumb/f/fa/Altera_StratixIVGX_FPGA.jpg/180px-Altera_StratixIVGX_FPGA.jpg">
            <a:extLst>
              <a:ext uri="{FF2B5EF4-FFF2-40B4-BE49-F238E27FC236}">
                <a16:creationId xmlns:a16="http://schemas.microsoft.com/office/drawing/2014/main" id="{143032E4-D50F-4569-8C78-4AC3B647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3" y="4750417"/>
            <a:ext cx="2547785" cy="1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3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ASIC</a:t>
            </a:r>
            <a:r>
              <a:rPr lang="en-US" dirty="0"/>
              <a:t> miners are an integrated circuits </a:t>
            </a:r>
            <a:br>
              <a:rPr lang="en-US" dirty="0"/>
            </a:br>
            <a:r>
              <a:rPr lang="en-US" dirty="0"/>
              <a:t>customized particularly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mining</a:t>
            </a:r>
          </a:p>
          <a:p>
            <a:pPr lvl="1"/>
            <a:r>
              <a:rPr lang="en-US" dirty="0"/>
              <a:t>Hardware designed for mining</a:t>
            </a:r>
          </a:p>
          <a:p>
            <a:pPr>
              <a:spcBef>
                <a:spcPts val="1800"/>
              </a:spcBef>
            </a:pPr>
            <a:r>
              <a:rPr lang="en-US" dirty="0"/>
              <a:t>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powerful</a:t>
            </a:r>
            <a:endParaRPr lang="en-US" dirty="0"/>
          </a:p>
          <a:p>
            <a:pPr lvl="1"/>
            <a:r>
              <a:rPr lang="en-US" dirty="0"/>
              <a:t>Effective with</a:t>
            </a:r>
            <a:br>
              <a:rPr lang="en-US" dirty="0"/>
            </a:br>
            <a:r>
              <a:rPr lang="en-US" dirty="0"/>
              <a:t>less algorithms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Application-Specific Integrated Circuit (ASIC)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F6510-0EEB-4D17-866B-60577C7B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3944556"/>
            <a:ext cx="2849788" cy="230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5C29-93A9-4FC4-93C7-718C18DB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78" y="2133601"/>
            <a:ext cx="4279735" cy="41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28625-8B3E-4AC6-A8A9-6258C703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2890-8C93-426E-84A9-1BA31AD7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Miners often switch what cryptocurrency to mine</a:t>
            </a:r>
          </a:p>
          <a:p>
            <a:pPr lvl="1"/>
            <a:r>
              <a:rPr lang="en-US" dirty="0"/>
              <a:t>Depending mostly on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profitability</a:t>
            </a:r>
          </a:p>
          <a:p>
            <a:pPr>
              <a:spcBef>
                <a:spcPts val="1800"/>
              </a:spcBef>
            </a:pPr>
            <a:r>
              <a:rPr lang="en-US" dirty="0"/>
              <a:t>Many sites and apps can estimate the mining expenses, expected incomes and profitability, e.g.</a:t>
            </a:r>
          </a:p>
          <a:p>
            <a:pPr lvl="1"/>
            <a:r>
              <a:rPr lang="en-US" dirty="0">
                <a:hlinkClick r:id="rId2"/>
              </a:rPr>
              <a:t>whattomine.com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cryptocompare.com/mining/calculator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cryptoground.com/mining-calculators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5ED7CB-C0E8-4360-82A3-36859B23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Mine?</a:t>
            </a:r>
          </a:p>
        </p:txBody>
      </p:sp>
    </p:spTree>
    <p:extLst>
      <p:ext uri="{BB962C8B-B14F-4D97-AF65-F5344CB8AC3E}">
        <p14:creationId xmlns:p14="http://schemas.microsoft.com/office/powerpoint/2010/main" val="27816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11F5D8-BA1A-415C-B0DB-F4872E7D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413" y="1963348"/>
            <a:ext cx="5181600" cy="1568497"/>
          </a:xfrm>
        </p:spPr>
        <p:txBody>
          <a:bodyPr/>
          <a:lstStyle/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What to Mine?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640A9-93DA-4B04-8E42-45270B8DB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3413" y="3663835"/>
            <a:ext cx="5181600" cy="1365365"/>
          </a:xfrm>
        </p:spPr>
        <p:txBody>
          <a:bodyPr/>
          <a:lstStyle/>
          <a:p>
            <a:r>
              <a:rPr lang="en-US" dirty="0"/>
              <a:t>Play with </a:t>
            </a:r>
            <a:r>
              <a:rPr lang="en-US" dirty="0">
                <a:hlinkClick r:id="rId2"/>
              </a:rPr>
              <a:t>whattomine.com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6B381B-893D-4722-9967-77666F35C8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812" y="3926420"/>
            <a:ext cx="3158778" cy="2080690"/>
          </a:xfrm>
        </p:spPr>
      </p:pic>
      <p:pic>
        <p:nvPicPr>
          <p:cNvPr id="4098" name="Picture 2" descr="Резултат с изображение за what to mine">
            <a:extLst>
              <a:ext uri="{FF2B5EF4-FFF2-40B4-BE49-F238E27FC236}">
                <a16:creationId xmlns:a16="http://schemas.microsoft.com/office/drawing/2014/main" id="{2D847F50-701B-4302-A8A7-A36F5EA8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850891"/>
            <a:ext cx="3158778" cy="229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1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2EBF8-D6FC-4C65-9618-F05CE8266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C60AC-1AE4-40D8-838D-27E1BF6A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1"/>
            <a:ext cx="11696797" cy="5570358"/>
          </a:xfrm>
        </p:spPr>
        <p:txBody>
          <a:bodyPr>
            <a:normAutofit/>
          </a:bodyPr>
          <a:lstStyle/>
          <a:p>
            <a:r>
              <a:rPr lang="en-US" sz="3800" dirty="0"/>
              <a:t>Mining is a part of the </a:t>
            </a:r>
            <a:r>
              <a:rPr lang="en-US" sz="3800" b="1" noProof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sz="3800" dirty="0"/>
              <a:t> consensus</a:t>
            </a:r>
          </a:p>
          <a:p>
            <a:pPr lvl="1"/>
            <a:r>
              <a:rPr lang="en-US" sz="3600" dirty="0"/>
              <a:t>Miners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verifying transactions</a:t>
            </a:r>
          </a:p>
          <a:p>
            <a:pPr lvl="1"/>
            <a:r>
              <a:rPr lang="en-US" sz="3600" dirty="0"/>
              <a:t>They create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new blocks</a:t>
            </a:r>
            <a:endParaRPr lang="en-US" sz="3600" dirty="0"/>
          </a:p>
          <a:p>
            <a:pPr lvl="1"/>
            <a:r>
              <a:rPr lang="en-US" sz="3600" dirty="0"/>
              <a:t>Miners get paid with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fees </a:t>
            </a:r>
            <a:r>
              <a:rPr lang="en-US" sz="3600" dirty="0"/>
              <a:t>and newly</a:t>
            </a:r>
            <a:br>
              <a:rPr lang="en-US" sz="3600" dirty="0"/>
            </a:br>
            <a:r>
              <a:rPr lang="en-US" sz="3600" dirty="0"/>
              <a:t>mined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coins</a:t>
            </a:r>
            <a:r>
              <a:rPr lang="en-US" sz="3600" dirty="0"/>
              <a:t> (through a </a:t>
            </a:r>
            <a:r>
              <a:rPr lang="en-US" sz="3600" noProof="1"/>
              <a:t>coinbase</a:t>
            </a:r>
            <a:r>
              <a:rPr lang="en-US" sz="3600" dirty="0"/>
              <a:t> transaction)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sz="3800" b="1" dirty="0">
                <a:solidFill>
                  <a:schemeClr val="tx2">
                    <a:lumMod val="75000"/>
                  </a:schemeClr>
                </a:solidFill>
              </a:rPr>
              <a:t>Proof of Stake </a:t>
            </a:r>
            <a:r>
              <a:rPr lang="en-US" sz="3800" dirty="0"/>
              <a:t>networks do not perform mining</a:t>
            </a:r>
          </a:p>
          <a:p>
            <a:pPr lvl="1"/>
            <a:r>
              <a:rPr lang="en-US" sz="3600" dirty="0"/>
              <a:t>Instead, blocks are build by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verifiers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(not miners)</a:t>
            </a:r>
            <a:endParaRPr lang="bg-BG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A2352-D04D-4B3E-A0A3-03C151F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a </a:t>
            </a:r>
            <a:r>
              <a:rPr lang="en-US" noProof="1"/>
              <a:t>Cryptocoin</a:t>
            </a:r>
            <a:r>
              <a:rPr lang="en-US" dirty="0"/>
              <a:t> Mining Work?</a:t>
            </a:r>
            <a:endParaRPr lang="bg-B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E0AD8E-D0B8-42BD-9030-83945E8A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304" y="1422566"/>
            <a:ext cx="3001595" cy="20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Miners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calculate hashes with </a:t>
            </a:r>
            <a:r>
              <a:rPr lang="en-US" sz="3200" dirty="0"/>
              <a:t>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nonce</a:t>
            </a:r>
            <a:r>
              <a:rPr lang="bg-BG" sz="3200" dirty="0"/>
              <a:t> </a:t>
            </a:r>
            <a:r>
              <a:rPr lang="en-US" sz="3200" dirty="0"/>
              <a:t>till find enough zeroes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Difficulty</a:t>
            </a:r>
            <a:r>
              <a:rPr lang="en-US" sz="3200" dirty="0"/>
              <a:t> </a:t>
            </a:r>
            <a:r>
              <a:rPr lang="bg-BG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the number of zeroes in the beginning of the target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Growing number of miners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raises</a:t>
            </a:r>
            <a:r>
              <a:rPr lang="en-US" sz="3000" dirty="0"/>
              <a:t> the network difficulty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Mining goes to giant enterprises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mining farms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Solo miner </a:t>
            </a:r>
            <a:r>
              <a:rPr lang="en-US" sz="3200" dirty="0"/>
              <a:t>has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low probability </a:t>
            </a:r>
            <a:r>
              <a:rPr lang="en-US" sz="3200" dirty="0"/>
              <a:t>to "find" a block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Do not share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reward</a:t>
            </a:r>
            <a:endParaRPr lang="en-US" sz="3000" dirty="0"/>
          </a:p>
          <a:p>
            <a:pPr>
              <a:lnSpc>
                <a:spcPct val="110000"/>
              </a:lnSpc>
            </a:pPr>
            <a:r>
              <a:rPr lang="en-US" sz="3200" dirty="0"/>
              <a:t>Pools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split the reward </a:t>
            </a:r>
            <a:r>
              <a:rPr lang="en-US" sz="3200" dirty="0"/>
              <a:t>between theirs members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equipment</a:t>
            </a:r>
            <a:r>
              <a:rPr lang="en-US" sz="3200" dirty="0"/>
              <a:t> is effective in different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8335" y="3200732"/>
            <a:ext cx="1710077" cy="23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Process and Mining Pools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Mining: </a:t>
            </a:r>
            <a:r>
              <a:rPr lang="en-US" dirty="0">
                <a:hlinkClick r:id="rId2"/>
              </a:rPr>
              <a:t>https://bitcoin.org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https://en.bitcoin.it/wiki/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https://www.weusecoins.com/en/mining-guide/</a:t>
            </a:r>
            <a:r>
              <a:rPr lang="en-US" dirty="0"/>
              <a:t> </a:t>
            </a:r>
          </a:p>
          <a:p>
            <a:r>
              <a:rPr lang="en-US" dirty="0"/>
              <a:t>Ethereum Mining </a:t>
            </a:r>
            <a:r>
              <a:rPr lang="en-US" dirty="0">
                <a:hlinkClick r:id="rId5"/>
              </a:rPr>
              <a:t>https://www.ethereum.org/</a:t>
            </a:r>
            <a:r>
              <a:rPr lang="en-US" dirty="0"/>
              <a:t> </a:t>
            </a:r>
          </a:p>
          <a:p>
            <a:r>
              <a:rPr lang="en-US" dirty="0"/>
              <a:t>Proof of Work: </a:t>
            </a:r>
            <a:r>
              <a:rPr lang="en-US" dirty="0">
                <a:hlinkClick r:id="rId6"/>
              </a:rPr>
              <a:t>https://en.bitcoin.it/wiki/Proof_of_work</a:t>
            </a:r>
            <a:r>
              <a:rPr lang="en-US" dirty="0"/>
              <a:t>,  </a:t>
            </a:r>
            <a:r>
              <a:rPr lang="en-US" dirty="0">
                <a:hlinkClick r:id="rId7"/>
              </a:rPr>
              <a:t>https://www.cryptocoinsnews.com/proof-of-work/</a:t>
            </a:r>
            <a:r>
              <a:rPr lang="en-US" dirty="0"/>
              <a:t> </a:t>
            </a:r>
          </a:p>
          <a:p>
            <a:r>
              <a:rPr lang="en-US" dirty="0"/>
              <a:t>Mining Pool Methods: </a:t>
            </a:r>
            <a:r>
              <a:rPr lang="en-US" dirty="0">
                <a:hlinkClick r:id="rId8"/>
              </a:rPr>
              <a:t>https://en.bitcoin.it/wiki/Comparison_of_mining_pools</a:t>
            </a:r>
            <a:endParaRPr lang="en-US" dirty="0"/>
          </a:p>
          <a:p>
            <a:r>
              <a:rPr lang="en-US" dirty="0"/>
              <a:t>Mining components compare: </a:t>
            </a:r>
            <a:r>
              <a:rPr lang="en-US" dirty="0">
                <a:hlinkClick r:id="rId9"/>
              </a:rPr>
              <a:t>https://whattomine.com/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How Does the Bitcoin Mining Work?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14145B-5A39-478B-A76B-55AE658F4830}"/>
              </a:ext>
            </a:extLst>
          </p:cNvPr>
          <p:cNvGrpSpPr/>
          <p:nvPr/>
        </p:nvGrpSpPr>
        <p:grpSpPr>
          <a:xfrm>
            <a:off x="463095" y="3172648"/>
            <a:ext cx="11262632" cy="1951224"/>
            <a:chOff x="463095" y="3191120"/>
            <a:chExt cx="11262632" cy="195122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A5377E-C111-4D06-B68B-1A5B01D627CA}"/>
                </a:ext>
              </a:extLst>
            </p:cNvPr>
            <p:cNvSpPr/>
            <p:nvPr/>
          </p:nvSpPr>
          <p:spPr>
            <a:xfrm>
              <a:off x="463095" y="3191120"/>
              <a:ext cx="3656187" cy="1951224"/>
            </a:xfrm>
            <a:prstGeom prst="roundRect">
              <a:avLst>
                <a:gd name="adj" fmla="val 46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 “n” 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sym typeface="Wingdings" panose="05000000000000000000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Header n: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Nonce (</a:t>
              </a:r>
              <a:r>
                <a:rPr lang="en-US" sz="2800" b="1" dirty="0">
                  <a:solidFill>
                    <a:srgbClr val="006600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)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[hash(header(n-1))]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</a:t>
              </a:r>
              <a:r>
                <a:rPr lang="en-US" sz="2800" noProof="1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Etc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…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CCAE7D-4C53-4F67-8937-0D85A4F0B900}"/>
                </a:ext>
              </a:extLst>
            </p:cNvPr>
            <p:cNvSpPr/>
            <p:nvPr/>
          </p:nvSpPr>
          <p:spPr>
            <a:xfrm>
              <a:off x="8042396" y="3729697"/>
              <a:ext cx="3683331" cy="87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00dlks3nfolr0jdgf5h6h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3BA9B32-9631-4FC6-A812-4E8EE37947A7}"/>
                </a:ext>
              </a:extLst>
            </p:cNvPr>
            <p:cNvSpPr/>
            <p:nvPr/>
          </p:nvSpPr>
          <p:spPr>
            <a:xfrm>
              <a:off x="4341812" y="399646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6820B52-AD14-4748-BC05-218134D57F83}"/>
                </a:ext>
              </a:extLst>
            </p:cNvPr>
            <p:cNvSpPr/>
            <p:nvPr/>
          </p:nvSpPr>
          <p:spPr>
            <a:xfrm>
              <a:off x="5097940" y="3556475"/>
              <a:ext cx="1873928" cy="1176495"/>
            </a:xfrm>
            <a:prstGeom prst="roundRect">
              <a:avLst>
                <a:gd name="adj" fmla="val 496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SHA 256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2B9C437-4161-4374-8EDF-35C644EA3187}"/>
                </a:ext>
              </a:extLst>
            </p:cNvPr>
            <p:cNvSpPr/>
            <p:nvPr/>
          </p:nvSpPr>
          <p:spPr>
            <a:xfrm>
              <a:off x="7237412" y="4014331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079BA9-CC33-44D4-A9C7-0499B01BC975}"/>
              </a:ext>
            </a:extLst>
          </p:cNvPr>
          <p:cNvSpPr txBox="1">
            <a:spLocks/>
          </p:cNvSpPr>
          <p:nvPr/>
        </p:nvSpPr>
        <p:spPr>
          <a:xfrm>
            <a:off x="188814" y="1052098"/>
            <a:ext cx="11806419" cy="195895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A miner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calculates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SHA-256 </a:t>
            </a:r>
            <a:r>
              <a:rPr lang="en-US" sz="3200" dirty="0"/>
              <a:t>on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block header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only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mutable</a:t>
            </a:r>
            <a:r>
              <a:rPr lang="en-US" sz="3000" dirty="0"/>
              <a:t> element in the header is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nonce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hash result </a:t>
            </a:r>
            <a:r>
              <a:rPr lang="en-US" sz="3200" dirty="0"/>
              <a:t>must start with more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zeroes </a:t>
            </a:r>
            <a:r>
              <a:rPr lang="en-US" sz="3200" dirty="0"/>
              <a:t>than the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target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D8800-39BE-48C4-81C5-B806053BF975}"/>
              </a:ext>
            </a:extLst>
          </p:cNvPr>
          <p:cNvGrpSpPr/>
          <p:nvPr/>
        </p:nvGrpSpPr>
        <p:grpSpPr>
          <a:xfrm>
            <a:off x="463095" y="5500997"/>
            <a:ext cx="11262632" cy="1029522"/>
            <a:chOff x="463096" y="2526862"/>
            <a:chExt cx="11262632" cy="117649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C80B4DF-6F81-4738-8D55-48F8F1F8B48F}"/>
                </a:ext>
              </a:extLst>
            </p:cNvPr>
            <p:cNvSpPr/>
            <p:nvPr/>
          </p:nvSpPr>
          <p:spPr>
            <a:xfrm>
              <a:off x="6552270" y="2526862"/>
              <a:ext cx="5173458" cy="11764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Target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0000000dg4ghf54yhfhd67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37B528E-4483-4B29-A51D-3D96C6CCD264}"/>
                </a:ext>
              </a:extLst>
            </p:cNvPr>
            <p:cNvSpPr/>
            <p:nvPr/>
          </p:nvSpPr>
          <p:spPr>
            <a:xfrm>
              <a:off x="463096" y="2526862"/>
              <a:ext cx="5173460" cy="11764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Result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00dlks3nfolr0jdgf5h6h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358446-AD9A-4680-9D17-FD3097819339}"/>
                </a:ext>
              </a:extLst>
            </p:cNvPr>
            <p:cNvSpPr/>
            <p:nvPr/>
          </p:nvSpPr>
          <p:spPr>
            <a:xfrm>
              <a:off x="1379356" y="3177260"/>
              <a:ext cx="440826" cy="365254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9BFEE9-3828-421E-AB2D-EBA4B37015FE}"/>
                </a:ext>
              </a:extLst>
            </p:cNvPr>
            <p:cNvSpPr/>
            <p:nvPr/>
          </p:nvSpPr>
          <p:spPr>
            <a:xfrm>
              <a:off x="7204363" y="3150830"/>
              <a:ext cx="1326522" cy="418116"/>
            </a:xfrm>
            <a:prstGeom prst="rect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14612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How Does the Bitcoin Mining Work? (2)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079BA9-CC33-44D4-A9C7-0499B01BC975}"/>
              </a:ext>
            </a:extLst>
          </p:cNvPr>
          <p:cNvSpPr txBox="1">
            <a:spLocks/>
          </p:cNvSpPr>
          <p:nvPr/>
        </p:nvSpPr>
        <p:spPr>
          <a:xfrm>
            <a:off x="188814" y="1040281"/>
            <a:ext cx="11620597" cy="192091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The miner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increments the nonce </a:t>
            </a:r>
            <a:r>
              <a:rPr lang="en-US" sz="3200" dirty="0"/>
              <a:t>until a satisfying result is found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This may take a lot of time and hashing power!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Finally,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nonce is found </a:t>
            </a:r>
            <a:r>
              <a:rPr lang="en-US" sz="3200" dirty="0"/>
              <a:t>and the hash meets the target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7D908C-BEAB-4B9E-ABC9-3DDB627EC6EA}"/>
              </a:ext>
            </a:extLst>
          </p:cNvPr>
          <p:cNvGrpSpPr/>
          <p:nvPr/>
        </p:nvGrpSpPr>
        <p:grpSpPr>
          <a:xfrm>
            <a:off x="463095" y="5300505"/>
            <a:ext cx="11262631" cy="1176495"/>
            <a:chOff x="463096" y="2526862"/>
            <a:chExt cx="11262631" cy="117649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28CFCF7-EBDE-4E24-92CB-31FE266B70A6}"/>
                </a:ext>
              </a:extLst>
            </p:cNvPr>
            <p:cNvSpPr/>
            <p:nvPr/>
          </p:nvSpPr>
          <p:spPr>
            <a:xfrm>
              <a:off x="6475412" y="2526862"/>
              <a:ext cx="5250315" cy="11764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Target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0000000dg4ghf54yhfhd67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2F611AE-DC94-4C95-8585-9C767B6AA04E}"/>
                </a:ext>
              </a:extLst>
            </p:cNvPr>
            <p:cNvSpPr/>
            <p:nvPr/>
          </p:nvSpPr>
          <p:spPr>
            <a:xfrm>
              <a:off x="463096" y="2526862"/>
              <a:ext cx="5174117" cy="11764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Result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00000000jf8hf98h5h6r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685A12-896B-4B6A-878A-0F206021C60E}"/>
                </a:ext>
              </a:extLst>
            </p:cNvPr>
            <p:cNvSpPr/>
            <p:nvPr/>
          </p:nvSpPr>
          <p:spPr>
            <a:xfrm>
              <a:off x="1339273" y="3171155"/>
              <a:ext cx="1527965" cy="329237"/>
            </a:xfrm>
            <a:prstGeom prst="rect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84DA2A-DFB4-4CDC-A99B-1F5CE17D0A12}"/>
                </a:ext>
              </a:extLst>
            </p:cNvPr>
            <p:cNvSpPr/>
            <p:nvPr/>
          </p:nvSpPr>
          <p:spPr>
            <a:xfrm>
              <a:off x="7139709" y="3171155"/>
              <a:ext cx="1354231" cy="329237"/>
            </a:xfrm>
            <a:prstGeom prst="rect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DF9D08-666A-4E70-8444-1C1B6BA1C8EC}"/>
              </a:ext>
            </a:extLst>
          </p:cNvPr>
          <p:cNvGrpSpPr/>
          <p:nvPr/>
        </p:nvGrpSpPr>
        <p:grpSpPr>
          <a:xfrm>
            <a:off x="463095" y="3073593"/>
            <a:ext cx="11262632" cy="1951224"/>
            <a:chOff x="463095" y="2590800"/>
            <a:chExt cx="11262632" cy="195122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0FC60E-9C9F-486B-B3BC-4D67D972B6BE}"/>
                </a:ext>
              </a:extLst>
            </p:cNvPr>
            <p:cNvSpPr/>
            <p:nvPr/>
          </p:nvSpPr>
          <p:spPr>
            <a:xfrm>
              <a:off x="463095" y="2590800"/>
              <a:ext cx="3656187" cy="1951224"/>
            </a:xfrm>
            <a:prstGeom prst="roundRect">
              <a:avLst>
                <a:gd name="adj" fmla="val 46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 “n” 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sym typeface="Wingdings" panose="05000000000000000000" pitchFamily="2" charset="2"/>
                </a:rPr>
                <a:t> 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Header n: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Nonce (</a:t>
              </a:r>
              <a:r>
                <a:rPr lang="en-US" sz="2800" b="1" dirty="0">
                  <a:solidFill>
                    <a:srgbClr val="006600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128563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)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[hash(header(n-1))]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- </a:t>
              </a:r>
              <a:r>
                <a:rPr lang="en-US" sz="2800" noProof="1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Etc</a:t>
              </a:r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…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ABE0CDC-2126-41C0-9820-51B6DD3BBB96}"/>
                </a:ext>
              </a:extLst>
            </p:cNvPr>
            <p:cNvSpPr/>
            <p:nvPr/>
          </p:nvSpPr>
          <p:spPr>
            <a:xfrm>
              <a:off x="8042396" y="3129377"/>
              <a:ext cx="3683331" cy="8740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00000000jf8hf98h5h6r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4EBB532-303B-4234-9EB0-1869CCCDE56D}"/>
                </a:ext>
              </a:extLst>
            </p:cNvPr>
            <p:cNvSpPr/>
            <p:nvPr/>
          </p:nvSpPr>
          <p:spPr>
            <a:xfrm>
              <a:off x="4341812" y="33961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479F81-AAE6-451C-976A-5D356A9D8CFB}"/>
                </a:ext>
              </a:extLst>
            </p:cNvPr>
            <p:cNvSpPr/>
            <p:nvPr/>
          </p:nvSpPr>
          <p:spPr>
            <a:xfrm>
              <a:off x="5097940" y="2956155"/>
              <a:ext cx="1873928" cy="1176495"/>
            </a:xfrm>
            <a:prstGeom prst="roundRect">
              <a:avLst>
                <a:gd name="adj" fmla="val 496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SHA 256</a:t>
              </a:r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69279B9-D18D-4D8F-B699-252AB6991EC7}"/>
                </a:ext>
              </a:extLst>
            </p:cNvPr>
            <p:cNvSpPr/>
            <p:nvPr/>
          </p:nvSpPr>
          <p:spPr>
            <a:xfrm>
              <a:off x="7237412" y="3414011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18760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How Does the Bitcoin Mining Work? (3)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079BA9-CC33-44D4-A9C7-0499B01BC975}"/>
              </a:ext>
            </a:extLst>
          </p:cNvPr>
          <p:cNvSpPr txBox="1">
            <a:spLocks/>
          </p:cNvSpPr>
          <p:nvPr/>
        </p:nvSpPr>
        <p:spPr>
          <a:xfrm>
            <a:off x="188814" y="1219200"/>
            <a:ext cx="11806420" cy="541020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compete</a:t>
            </a:r>
            <a:r>
              <a:rPr lang="en-US" dirty="0"/>
              <a:t> each other in order to find a correct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nonce</a:t>
            </a:r>
          </a:p>
          <a:p>
            <a:r>
              <a:rPr lang="en-US" dirty="0"/>
              <a:t>Once a correct nonce is found</a:t>
            </a:r>
          </a:p>
          <a:p>
            <a:pPr lvl="1"/>
            <a:r>
              <a:rPr lang="en-US" dirty="0"/>
              <a:t>The lucky miner builds the next block</a:t>
            </a:r>
          </a:p>
          <a:p>
            <a:pPr lvl="1"/>
            <a:r>
              <a:rPr lang="en-US" dirty="0"/>
              <a:t>Broadcasts it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verification </a:t>
            </a:r>
            <a:r>
              <a:rPr lang="en-US" dirty="0"/>
              <a:t>by the other miners in the network</a:t>
            </a:r>
          </a:p>
          <a:p>
            <a:pPr lvl="1"/>
            <a:r>
              <a:rPr lang="en-US" dirty="0"/>
              <a:t>Transaction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fees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mining award </a:t>
            </a:r>
            <a:r>
              <a:rPr lang="en-US" dirty="0"/>
              <a:t>are collected by the miner</a:t>
            </a:r>
          </a:p>
          <a:p>
            <a:r>
              <a:rPr lang="en-US" dirty="0"/>
              <a:t>The network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validates </a:t>
            </a:r>
            <a:r>
              <a:rPr lang="en-US" dirty="0"/>
              <a:t>the new block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</a:t>
            </a:r>
            <a:r>
              <a:rPr lang="en-US" dirty="0">
                <a:sym typeface="Wingdings" panose="05000000000000000000" pitchFamily="2" charset="2"/>
              </a:rPr>
              <a:t> miners start mining the next block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</a:t>
            </a:r>
            <a:r>
              <a:rPr lang="en-US" dirty="0">
                <a:sym typeface="Wingdings" panose="05000000000000000000" pitchFamily="2" charset="2"/>
              </a:rPr>
              <a:t> miners continue mining the current block</a:t>
            </a:r>
          </a:p>
        </p:txBody>
      </p:sp>
    </p:spTree>
    <p:extLst>
      <p:ext uri="{BB962C8B-B14F-4D97-AF65-F5344CB8AC3E}">
        <p14:creationId xmlns:p14="http://schemas.microsoft.com/office/powerpoint/2010/main" val="9915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7FC91-370F-4F76-BBBE-4511DED22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B30BB-FF59-4395-82C4-6CAD4F72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933443"/>
          </a:xfrm>
        </p:spPr>
        <p:txBody>
          <a:bodyPr/>
          <a:lstStyle/>
          <a:p>
            <a:r>
              <a:rPr lang="en-US" dirty="0"/>
              <a:t>Proof of Work Mining in the Blockchain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3C9BD8-5BCD-4666-9B48-2BD98E9D1DB9}"/>
              </a:ext>
            </a:extLst>
          </p:cNvPr>
          <p:cNvSpPr txBox="1"/>
          <p:nvPr/>
        </p:nvSpPr>
        <p:spPr>
          <a:xfrm>
            <a:off x="515709" y="1085272"/>
            <a:ext cx="2915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Blockchain clients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sign</a:t>
            </a:r>
            <a:r>
              <a:rPr lang="en-US" sz="2800" dirty="0"/>
              <a:t> transactions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ABBC3C-E377-4670-95BD-CFA46BA26223}"/>
              </a:ext>
            </a:extLst>
          </p:cNvPr>
          <p:cNvGrpSpPr/>
          <p:nvPr/>
        </p:nvGrpSpPr>
        <p:grpSpPr>
          <a:xfrm>
            <a:off x="684212" y="2713180"/>
            <a:ext cx="2378303" cy="2653860"/>
            <a:chOff x="515709" y="2694708"/>
            <a:chExt cx="2378303" cy="265386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1F42A5-B137-48F7-A63E-A7BD19A3BF04}"/>
                </a:ext>
              </a:extLst>
            </p:cNvPr>
            <p:cNvSpPr/>
            <p:nvPr/>
          </p:nvSpPr>
          <p:spPr>
            <a:xfrm>
              <a:off x="515709" y="269470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95CDAE-6CF3-4A65-8F5B-E0F3A3910781}"/>
                </a:ext>
              </a:extLst>
            </p:cNvPr>
            <p:cNvSpPr/>
            <p:nvPr/>
          </p:nvSpPr>
          <p:spPr>
            <a:xfrm>
              <a:off x="515709" y="340152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B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07AD62-FF7E-48C4-99F8-8A8F2EE758E2}"/>
                </a:ext>
              </a:extLst>
            </p:cNvPr>
            <p:cNvSpPr/>
            <p:nvPr/>
          </p:nvSpPr>
          <p:spPr>
            <a:xfrm>
              <a:off x="515709" y="410834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C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85B3180-F6A2-4844-996A-F509CCEF8585}"/>
                </a:ext>
              </a:extLst>
            </p:cNvPr>
            <p:cNvSpPr/>
            <p:nvPr/>
          </p:nvSpPr>
          <p:spPr>
            <a:xfrm>
              <a:off x="515709" y="4815168"/>
              <a:ext cx="2378303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Transaction 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6BC50A-4011-4036-9E34-00F34912F816}"/>
              </a:ext>
            </a:extLst>
          </p:cNvPr>
          <p:cNvGrpSpPr/>
          <p:nvPr/>
        </p:nvGrpSpPr>
        <p:grpSpPr>
          <a:xfrm>
            <a:off x="3703782" y="983510"/>
            <a:ext cx="3313478" cy="5588162"/>
            <a:chOff x="3703782" y="965038"/>
            <a:chExt cx="3313478" cy="558816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1AE942-C805-4609-AD4A-E5FAF7D98B28}"/>
                </a:ext>
              </a:extLst>
            </p:cNvPr>
            <p:cNvCxnSpPr>
              <a:cxnSpLocks/>
            </p:cNvCxnSpPr>
            <p:nvPr/>
          </p:nvCxnSpPr>
          <p:spPr>
            <a:xfrm>
              <a:off x="6170613" y="3401528"/>
              <a:ext cx="457199" cy="4191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AAFB97-0ABD-4838-A52D-7739151D1E1E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78" y="3354323"/>
              <a:ext cx="812191" cy="279104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AACB43E-BD8E-4EE2-9516-92741D617BB0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9" y="5163086"/>
              <a:ext cx="221140" cy="102981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D71F6F-0670-4AF4-9E0F-42E60E5A7506}"/>
                </a:ext>
              </a:extLst>
            </p:cNvPr>
            <p:cNvCxnSpPr/>
            <p:nvPr/>
          </p:nvCxnSpPr>
          <p:spPr>
            <a:xfrm>
              <a:off x="4113212" y="3228108"/>
              <a:ext cx="1143000" cy="10854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CE29AD5-751D-4A59-A59D-5F5F175E0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6212" y="3367712"/>
              <a:ext cx="609600" cy="27282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5D65EA1-A2B0-44D3-BA47-78B6A740CA39}"/>
                </a:ext>
              </a:extLst>
            </p:cNvPr>
            <p:cNvSpPr/>
            <p:nvPr/>
          </p:nvSpPr>
          <p:spPr>
            <a:xfrm>
              <a:off x="3703782" y="965038"/>
              <a:ext cx="3313478" cy="5588162"/>
            </a:xfrm>
            <a:prstGeom prst="roundRect">
              <a:avLst>
                <a:gd name="adj" fmla="val 2701"/>
              </a:avLst>
            </a:prstGeom>
            <a:solidFill>
              <a:srgbClr val="F0A22E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DEE71E-9D41-49A8-9F9E-EFF32DC5E44A}"/>
                </a:ext>
              </a:extLst>
            </p:cNvPr>
            <p:cNvGrpSpPr/>
            <p:nvPr/>
          </p:nvGrpSpPr>
          <p:grpSpPr>
            <a:xfrm>
              <a:off x="3960812" y="1656106"/>
              <a:ext cx="2819400" cy="1828800"/>
              <a:chOff x="4871668" y="4114800"/>
              <a:chExt cx="2743200" cy="18288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390874C-EE78-4CC2-ADB1-C91FF959A6C9}"/>
                  </a:ext>
                </a:extLst>
              </p:cNvPr>
              <p:cNvSpPr/>
              <p:nvPr/>
            </p:nvSpPr>
            <p:spPr>
              <a:xfrm>
                <a:off x="4871668" y="4114800"/>
                <a:ext cx="2743200" cy="1828800"/>
              </a:xfrm>
              <a:prstGeom prst="roundRect">
                <a:avLst>
                  <a:gd name="adj" fmla="val 4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Blockchain Node #1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DE3AB8-4E04-43F7-B811-D07EC69BDA04}"/>
                  </a:ext>
                </a:extLst>
              </p:cNvPr>
              <p:cNvGrpSpPr/>
              <p:nvPr/>
            </p:nvGrpSpPr>
            <p:grpSpPr>
              <a:xfrm>
                <a:off x="5140352" y="4683407"/>
                <a:ext cx="2208972" cy="1142999"/>
                <a:chOff x="5140352" y="4572573"/>
                <a:chExt cx="2208972" cy="1142999"/>
              </a:xfrm>
            </p:grpSpPr>
            <p:sp>
              <p:nvSpPr>
                <p:cNvPr id="6" name="Flowchart: Multidocument 5">
                  <a:extLst>
                    <a:ext uri="{FF2B5EF4-FFF2-40B4-BE49-F238E27FC236}">
                      <a16:creationId xmlns:a16="http://schemas.microsoft.com/office/drawing/2014/main" id="{649223CB-9CAF-4CDF-8E24-C49F8810AC77}"/>
                    </a:ext>
                  </a:extLst>
                </p:cNvPr>
                <p:cNvSpPr/>
                <p:nvPr/>
              </p:nvSpPr>
              <p:spPr>
                <a:xfrm>
                  <a:off x="5140352" y="4572573"/>
                  <a:ext cx="2208972" cy="1142999"/>
                </a:xfrm>
                <a:prstGeom prst="flowChartMultidocument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5B3B855-AB9B-4C95-8C10-6110FB51933E}"/>
                    </a:ext>
                  </a:extLst>
                </p:cNvPr>
                <p:cNvSpPr/>
                <p:nvPr/>
              </p:nvSpPr>
              <p:spPr>
                <a:xfrm>
                  <a:off x="5225425" y="4783435"/>
                  <a:ext cx="1703643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pending transactions</a:t>
                  </a: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395E7F-C78F-4D94-BE56-4D820B0F5DEF}"/>
                </a:ext>
              </a:extLst>
            </p:cNvPr>
            <p:cNvSpPr txBox="1"/>
            <p:nvPr/>
          </p:nvSpPr>
          <p:spPr>
            <a:xfrm>
              <a:off x="3750684" y="1029690"/>
              <a:ext cx="3219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Blockchain Network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9B4ADB-FB1A-48D4-A0E4-EF5B06B53086}"/>
                </a:ext>
              </a:extLst>
            </p:cNvPr>
            <p:cNvGrpSpPr/>
            <p:nvPr/>
          </p:nvGrpSpPr>
          <p:grpSpPr>
            <a:xfrm>
              <a:off x="3960812" y="3744918"/>
              <a:ext cx="2819400" cy="1828800"/>
              <a:chOff x="4871668" y="4114800"/>
              <a:chExt cx="2743200" cy="182880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44D6FAB-A43D-4F31-B8C1-D79832A2B11A}"/>
                  </a:ext>
                </a:extLst>
              </p:cNvPr>
              <p:cNvSpPr/>
              <p:nvPr/>
            </p:nvSpPr>
            <p:spPr>
              <a:xfrm>
                <a:off x="4871668" y="4114800"/>
                <a:ext cx="2743200" cy="1828800"/>
              </a:xfrm>
              <a:prstGeom prst="roundRect">
                <a:avLst>
                  <a:gd name="adj" fmla="val 496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Blockchain Node #2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9CC486F-280C-4434-B4E2-E36733F930A7}"/>
                  </a:ext>
                </a:extLst>
              </p:cNvPr>
              <p:cNvGrpSpPr/>
              <p:nvPr/>
            </p:nvGrpSpPr>
            <p:grpSpPr>
              <a:xfrm>
                <a:off x="5140352" y="4683407"/>
                <a:ext cx="2208972" cy="1142999"/>
                <a:chOff x="5140352" y="4572573"/>
                <a:chExt cx="2208972" cy="1142999"/>
              </a:xfrm>
            </p:grpSpPr>
            <p:sp>
              <p:nvSpPr>
                <p:cNvPr id="25" name="Flowchart: Multidocument 24">
                  <a:extLst>
                    <a:ext uri="{FF2B5EF4-FFF2-40B4-BE49-F238E27FC236}">
                      <a16:creationId xmlns:a16="http://schemas.microsoft.com/office/drawing/2014/main" id="{7A2154F8-412C-410E-9A6F-F64DC6BD1503}"/>
                    </a:ext>
                  </a:extLst>
                </p:cNvPr>
                <p:cNvSpPr/>
                <p:nvPr/>
              </p:nvSpPr>
              <p:spPr>
                <a:xfrm>
                  <a:off x="5140352" y="4572573"/>
                  <a:ext cx="2208972" cy="1142999"/>
                </a:xfrm>
                <a:prstGeom prst="flowChartMultidocument">
                  <a:avLst/>
                </a:prstGeom>
                <a:solidFill>
                  <a:schemeClr val="tx2">
                    <a:lumMod val="2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F1C3B22-C184-4E05-A083-1E754AB256A0}"/>
                    </a:ext>
                  </a:extLst>
                </p:cNvPr>
                <p:cNvSpPr/>
                <p:nvPr/>
              </p:nvSpPr>
              <p:spPr>
                <a:xfrm>
                  <a:off x="5225425" y="4783435"/>
                  <a:ext cx="1703643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pending transactions</a:t>
                  </a:r>
                </a:p>
              </p:txBody>
            </p:sp>
          </p:grpSp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5310F0-5CDB-4C80-959F-5D93FDAA3C1A}"/>
                </a:ext>
              </a:extLst>
            </p:cNvPr>
            <p:cNvSpPr/>
            <p:nvPr/>
          </p:nvSpPr>
          <p:spPr>
            <a:xfrm>
              <a:off x="3960812" y="5837870"/>
              <a:ext cx="2819400" cy="498194"/>
            </a:xfrm>
            <a:prstGeom prst="roundRect">
              <a:avLst>
                <a:gd name="adj" fmla="val 179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Blockchain Node #...</a:t>
              </a:r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7C458-476D-463A-938E-A5C4F71DB31A}"/>
              </a:ext>
            </a:extLst>
          </p:cNvPr>
          <p:cNvGrpSpPr/>
          <p:nvPr/>
        </p:nvGrpSpPr>
        <p:grpSpPr>
          <a:xfrm>
            <a:off x="3214915" y="2827480"/>
            <a:ext cx="533400" cy="2425260"/>
            <a:chOff x="3046412" y="2809008"/>
            <a:chExt cx="533400" cy="242526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483519B1-B859-4954-99AE-9D3EB85EB282}"/>
                </a:ext>
              </a:extLst>
            </p:cNvPr>
            <p:cNvSpPr/>
            <p:nvPr/>
          </p:nvSpPr>
          <p:spPr>
            <a:xfrm>
              <a:off x="3046412" y="351582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55577E7-86DA-4B41-97AA-BD5285AF535F}"/>
                </a:ext>
              </a:extLst>
            </p:cNvPr>
            <p:cNvSpPr/>
            <p:nvPr/>
          </p:nvSpPr>
          <p:spPr>
            <a:xfrm>
              <a:off x="3046412" y="280900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8D16494-3E6A-4769-A622-2DE3F50508DA}"/>
                </a:ext>
              </a:extLst>
            </p:cNvPr>
            <p:cNvSpPr/>
            <p:nvPr/>
          </p:nvSpPr>
          <p:spPr>
            <a:xfrm>
              <a:off x="3046412" y="42226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A5A0B11-9F93-4B41-85CA-51C7EBC7B49B}"/>
                </a:ext>
              </a:extLst>
            </p:cNvPr>
            <p:cNvSpPr/>
            <p:nvPr/>
          </p:nvSpPr>
          <p:spPr>
            <a:xfrm>
              <a:off x="3046412" y="492946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24B3A0-23C7-4EBD-9255-7913EE53677A}"/>
              </a:ext>
            </a:extLst>
          </p:cNvPr>
          <p:cNvSpPr txBox="1"/>
          <p:nvPr/>
        </p:nvSpPr>
        <p:spPr>
          <a:xfrm>
            <a:off x="327012" y="5617565"/>
            <a:ext cx="3292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Transactions are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US" sz="2800" dirty="0"/>
              <a:t>to the network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4AF5DB-2A1E-4513-A7FF-52E52BCC2746}"/>
              </a:ext>
            </a:extLst>
          </p:cNvPr>
          <p:cNvGrpSpPr/>
          <p:nvPr/>
        </p:nvGrpSpPr>
        <p:grpSpPr>
          <a:xfrm>
            <a:off x="7760016" y="1923472"/>
            <a:ext cx="2819400" cy="1828800"/>
            <a:chOff x="7791192" y="3744918"/>
            <a:chExt cx="2819400" cy="182880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7029A6D5-ABA2-42E3-81BE-B20D4FAA5F60}"/>
                </a:ext>
              </a:extLst>
            </p:cNvPr>
            <p:cNvSpPr/>
            <p:nvPr/>
          </p:nvSpPr>
          <p:spPr>
            <a:xfrm>
              <a:off x="7791192" y="3744918"/>
              <a:ext cx="2819400" cy="1828800"/>
            </a:xfrm>
            <a:prstGeom prst="roundRect">
              <a:avLst>
                <a:gd name="adj" fmla="val 4964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rPr>
                <a:t>Blockchain Node #7</a:t>
              </a: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Flowchart: Multidocument 66">
              <a:extLst>
                <a:ext uri="{FF2B5EF4-FFF2-40B4-BE49-F238E27FC236}">
                  <a16:creationId xmlns:a16="http://schemas.microsoft.com/office/drawing/2014/main" id="{3BA9AE0A-063C-4CDE-A608-15F184832B27}"/>
                </a:ext>
              </a:extLst>
            </p:cNvPr>
            <p:cNvSpPr/>
            <p:nvPr/>
          </p:nvSpPr>
          <p:spPr>
            <a:xfrm>
              <a:off x="8047710" y="4313525"/>
              <a:ext cx="2270332" cy="1142999"/>
            </a:xfrm>
            <a:prstGeom prst="flowChartMultidocument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EC9A33-2AEC-4119-9CE3-6EBCD39CBB1D}"/>
                </a:ext>
              </a:extLst>
            </p:cNvPr>
            <p:cNvSpPr/>
            <p:nvPr/>
          </p:nvSpPr>
          <p:spPr>
            <a:xfrm>
              <a:off x="8130417" y="4524387"/>
              <a:ext cx="17509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pending transactions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237202-E149-4922-BE7F-385C52AFD306}"/>
              </a:ext>
            </a:extLst>
          </p:cNvPr>
          <p:cNvGrpSpPr/>
          <p:nvPr/>
        </p:nvGrpSpPr>
        <p:grpSpPr>
          <a:xfrm>
            <a:off x="7118404" y="856673"/>
            <a:ext cx="2297809" cy="1009643"/>
            <a:chOff x="7118404" y="904729"/>
            <a:chExt cx="2297809" cy="1025085"/>
          </a:xfrm>
        </p:grpSpPr>
        <p:sp>
          <p:nvSpPr>
            <p:cNvPr id="62" name="Arrow: Bent-Up 61">
              <a:extLst>
                <a:ext uri="{FF2B5EF4-FFF2-40B4-BE49-F238E27FC236}">
                  <a16:creationId xmlns:a16="http://schemas.microsoft.com/office/drawing/2014/main" id="{4008F9DE-45C8-4536-8465-A0FF3EC3B685}"/>
                </a:ext>
              </a:extLst>
            </p:cNvPr>
            <p:cNvSpPr/>
            <p:nvPr/>
          </p:nvSpPr>
          <p:spPr>
            <a:xfrm flipV="1">
              <a:off x="7227388" y="1361207"/>
              <a:ext cx="2067424" cy="568607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1AEC4F8-95D1-406E-AC34-3A7869FB5A47}"/>
                </a:ext>
              </a:extLst>
            </p:cNvPr>
            <p:cNvSpPr txBox="1"/>
            <p:nvPr/>
          </p:nvSpPr>
          <p:spPr>
            <a:xfrm>
              <a:off x="7118404" y="904729"/>
              <a:ext cx="2297809" cy="406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noProof="1"/>
                <a:t>PoW</a:t>
              </a:r>
              <a:r>
                <a:rPr lang="en-US" sz="2000" dirty="0"/>
                <a:t> mining process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F6F8F0D-F851-4FA4-80E5-B7F615A952CD}"/>
              </a:ext>
            </a:extLst>
          </p:cNvPr>
          <p:cNvSpPr txBox="1"/>
          <p:nvPr/>
        </p:nvSpPr>
        <p:spPr>
          <a:xfrm>
            <a:off x="9380307" y="3770744"/>
            <a:ext cx="2476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Validates</a:t>
            </a:r>
            <a:r>
              <a:rPr lang="en-US" sz="2000" dirty="0"/>
              <a:t> the pending</a:t>
            </a:r>
            <a:br>
              <a:rPr lang="en-US" sz="2000" dirty="0"/>
            </a:br>
            <a:r>
              <a:rPr lang="en-US" sz="2000" dirty="0"/>
              <a:t>transactions and</a:t>
            </a:r>
            <a:br>
              <a:rPr lang="en-US" sz="2000" dirty="0"/>
            </a:br>
            <a:r>
              <a:rPr lang="en-US" sz="2000" dirty="0"/>
              <a:t>creates the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next block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6B0AE6-A949-43D7-A7CD-DCF40B17ADEA}"/>
              </a:ext>
            </a:extLst>
          </p:cNvPr>
          <p:cNvSpPr txBox="1"/>
          <p:nvPr/>
        </p:nvSpPr>
        <p:spPr>
          <a:xfrm>
            <a:off x="9370690" y="1192213"/>
            <a:ext cx="2323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Selects the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winning</a:t>
            </a:r>
            <a:br>
              <a:rPr lang="en-US" sz="2000" dirty="0"/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000" dirty="0"/>
              <a:t> (a lucky miner)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8BD4BE17-13F4-4D15-B85C-B371066DF422}"/>
              </a:ext>
            </a:extLst>
          </p:cNvPr>
          <p:cNvSpPr/>
          <p:nvPr/>
        </p:nvSpPr>
        <p:spPr>
          <a:xfrm rot="5400000">
            <a:off x="8771772" y="4137180"/>
            <a:ext cx="79669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278FAC3-739A-46EA-99A0-677C95F22F91}"/>
              </a:ext>
            </a:extLst>
          </p:cNvPr>
          <p:cNvGrpSpPr/>
          <p:nvPr/>
        </p:nvGrpSpPr>
        <p:grpSpPr>
          <a:xfrm>
            <a:off x="8609012" y="4811172"/>
            <a:ext cx="2819400" cy="1760500"/>
            <a:chOff x="7791192" y="3744918"/>
            <a:chExt cx="2819400" cy="1828800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77ECD61D-8717-4F4F-B6CE-FE00689F483D}"/>
                </a:ext>
              </a:extLst>
            </p:cNvPr>
            <p:cNvSpPr/>
            <p:nvPr/>
          </p:nvSpPr>
          <p:spPr>
            <a:xfrm>
              <a:off x="7791192" y="3744918"/>
              <a:ext cx="2819400" cy="1828800"/>
            </a:xfrm>
            <a:prstGeom prst="roundRect">
              <a:avLst>
                <a:gd name="adj" fmla="val 496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 (New) Block</a:t>
              </a: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Flowchart: Multidocument 87">
              <a:extLst>
                <a:ext uri="{FF2B5EF4-FFF2-40B4-BE49-F238E27FC236}">
                  <a16:creationId xmlns:a16="http://schemas.microsoft.com/office/drawing/2014/main" id="{26F661B9-743C-4F69-A024-305950A61998}"/>
                </a:ext>
              </a:extLst>
            </p:cNvPr>
            <p:cNvSpPr/>
            <p:nvPr/>
          </p:nvSpPr>
          <p:spPr>
            <a:xfrm>
              <a:off x="8047710" y="4313525"/>
              <a:ext cx="2270332" cy="1142999"/>
            </a:xfrm>
            <a:prstGeom prst="flowChartMultidocumen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AE7306-2C15-4DF6-A4D0-4A1C43CC2279}"/>
                </a:ext>
              </a:extLst>
            </p:cNvPr>
            <p:cNvSpPr/>
            <p:nvPr/>
          </p:nvSpPr>
          <p:spPr>
            <a:xfrm>
              <a:off x="8130417" y="4524387"/>
              <a:ext cx="17509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confirmed transactions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7AE4020-D5DF-4151-BA15-1561F527B515}"/>
              </a:ext>
            </a:extLst>
          </p:cNvPr>
          <p:cNvGrpSpPr/>
          <p:nvPr/>
        </p:nvGrpSpPr>
        <p:grpSpPr>
          <a:xfrm>
            <a:off x="7044480" y="5170052"/>
            <a:ext cx="1564532" cy="987806"/>
            <a:chOff x="7044480" y="4837544"/>
            <a:chExt cx="1564532" cy="987806"/>
          </a:xfrm>
        </p:grpSpPr>
        <p:sp>
          <p:nvSpPr>
            <p:cNvPr id="91" name="Arrow: Right 90">
              <a:extLst>
                <a:ext uri="{FF2B5EF4-FFF2-40B4-BE49-F238E27FC236}">
                  <a16:creationId xmlns:a16="http://schemas.microsoft.com/office/drawing/2014/main" id="{72A5E754-24E6-4EA5-A814-3971A8F90AA6}"/>
                </a:ext>
              </a:extLst>
            </p:cNvPr>
            <p:cNvSpPr/>
            <p:nvPr/>
          </p:nvSpPr>
          <p:spPr>
            <a:xfrm flipH="1">
              <a:off x="7132672" y="5520550"/>
              <a:ext cx="1303576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76464F-F8F2-49FE-A7F4-98D653C481A3}"/>
                </a:ext>
              </a:extLst>
            </p:cNvPr>
            <p:cNvSpPr txBox="1"/>
            <p:nvPr/>
          </p:nvSpPr>
          <p:spPr>
            <a:xfrm>
              <a:off x="7044480" y="4837544"/>
              <a:ext cx="1564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Propagate</a:t>
              </a:r>
              <a:br>
                <a:rPr lang="en-US" sz="2000" dirty="0"/>
              </a:br>
              <a:r>
                <a:rPr lang="en-US" sz="2000" dirty="0"/>
                <a:t>for 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55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5" grpId="0"/>
      <p:bldP spid="76" grpId="0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5029200"/>
            <a:ext cx="11125200" cy="820600"/>
          </a:xfrm>
        </p:spPr>
        <p:txBody>
          <a:bodyPr/>
          <a:lstStyle/>
          <a:p>
            <a:r>
              <a:rPr lang="en-US" dirty="0"/>
              <a:t>How Does Cryptocoin Mining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B7431-24C2-4F82-AECE-E2564137D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5831168"/>
            <a:ext cx="11125200" cy="719034"/>
          </a:xfrm>
        </p:spPr>
        <p:txBody>
          <a:bodyPr/>
          <a:lstStyle/>
          <a:p>
            <a:r>
              <a:rPr lang="en-US" dirty="0"/>
              <a:t>Live Demo: </a:t>
            </a:r>
            <a:r>
              <a:rPr lang="en-US" dirty="0">
                <a:hlinkClick r:id="rId2"/>
              </a:rPr>
              <a:t>http://yogh.io/#mine:last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D8F7E5F-DDE8-4BC8-BC4F-9E7A3598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66" y="749762"/>
            <a:ext cx="4849091" cy="40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89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4564</TotalTime>
  <Words>1609</Words>
  <Application>Microsoft Office PowerPoint</Application>
  <PresentationFormat>Custom</PresentationFormat>
  <Paragraphs>332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Mining Process and Mining Pools</vt:lpstr>
      <vt:lpstr>Table of Contents</vt:lpstr>
      <vt:lpstr>What is Bitcoin Mining?</vt:lpstr>
      <vt:lpstr>How Does a Cryptocoin Mining Work?</vt:lpstr>
      <vt:lpstr>How Does the Bitcoin Mining Work?</vt:lpstr>
      <vt:lpstr>How Does the Bitcoin Mining Work? (2)</vt:lpstr>
      <vt:lpstr>How Does the Bitcoin Mining Work? (3)</vt:lpstr>
      <vt:lpstr>Proof of Work Mining in the Blockchain</vt:lpstr>
      <vt:lpstr>How Does Cryptocoin Mining Work?</vt:lpstr>
      <vt:lpstr>Mining Rewards</vt:lpstr>
      <vt:lpstr>What is Network Difficulty?</vt:lpstr>
      <vt:lpstr>Cryptocurrency Difficulty Growth</vt:lpstr>
      <vt:lpstr>Exercise: JS Blockchain + Miner</vt:lpstr>
      <vt:lpstr>Implementing Mining: Block Structure</vt:lpstr>
      <vt:lpstr>Implementing Mining: Proof of Work</vt:lpstr>
      <vt:lpstr>Implementing Mining: Block Hash</vt:lpstr>
      <vt:lpstr>Exercise: Proof of Work Miner</vt:lpstr>
      <vt:lpstr>Mining Pools</vt:lpstr>
      <vt:lpstr>Solo Mining vs. Pool Mining</vt:lpstr>
      <vt:lpstr>What is Solo Mining?</vt:lpstr>
      <vt:lpstr>Solo Mining is Like a Lottery!</vt:lpstr>
      <vt:lpstr>Mining in a Pool is More Predictable</vt:lpstr>
      <vt:lpstr>Bitcoin Solo vs. Pool Mining</vt:lpstr>
      <vt:lpstr>Mining Pool Methods</vt:lpstr>
      <vt:lpstr>Mining Pool Methods (2)</vt:lpstr>
      <vt:lpstr>Bitcoin Mining Pools</vt:lpstr>
      <vt:lpstr>Ethereum Mining Pools</vt:lpstr>
      <vt:lpstr>Litecoin Mining Pools</vt:lpstr>
      <vt:lpstr>Mining: from Enthusiasts to Giant Enterprises</vt:lpstr>
      <vt:lpstr>Why the Mining Farms are So Popular?</vt:lpstr>
      <vt:lpstr>Exercise: Mine Ethereum in a Pool</vt:lpstr>
      <vt:lpstr>Mining Equipment</vt:lpstr>
      <vt:lpstr>Mining Equipment</vt:lpstr>
      <vt:lpstr>Central Processing Unit (CPU)</vt:lpstr>
      <vt:lpstr>Graphics Processing Unit (GPU)</vt:lpstr>
      <vt:lpstr>Field-Programmable Gate Arrays – FPGA</vt:lpstr>
      <vt:lpstr>Application-Specific Integrated Circuit (ASIC)</vt:lpstr>
      <vt:lpstr>What to Mine?</vt:lpstr>
      <vt:lpstr>Exercise: What to Mine?</vt:lpstr>
      <vt:lpstr>Summary</vt:lpstr>
      <vt:lpstr>Mining Process and Mining Pools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Academy</dc:title>
  <dc:subject>Blockchain Academy</dc:subject>
  <dc:creator>SoftUni</dc:creator>
  <cp:keywords>blockchain, training, course, academy</cp:keywords>
  <dc:description>Academy School of Blockchain: http://www.kingsland.academy</dc:description>
  <cp:lastModifiedBy>VirtualMegsh</cp:lastModifiedBy>
  <cp:revision>305</cp:revision>
  <dcterms:created xsi:type="dcterms:W3CDTF">2014-01-02T17:00:34Z</dcterms:created>
  <dcterms:modified xsi:type="dcterms:W3CDTF">2018-01-30T13:12:31Z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